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3" autoAdjust="0"/>
    <p:restoredTop sz="94660"/>
  </p:normalViewPr>
  <p:slideViewPr>
    <p:cSldViewPr snapToGrid="0">
      <p:cViewPr varScale="1">
        <p:scale>
          <a:sx n="101" d="100"/>
          <a:sy n="101" d="100"/>
        </p:scale>
        <p:origin x="126"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pic>
        <p:nvPicPr>
          <p:cNvPr id="4" name="Picture 11" descr="IMG_016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06" name="Rectangle 2"/>
          <p:cNvSpPr>
            <a:spLocks noGrp="1" noChangeArrowheads="1"/>
          </p:cNvSpPr>
          <p:nvPr>
            <p:ph type="ctrTitle"/>
          </p:nvPr>
        </p:nvSpPr>
        <p:spPr>
          <a:xfrm>
            <a:off x="914400" y="161925"/>
            <a:ext cx="10363200" cy="1143000"/>
          </a:xfrm>
        </p:spPr>
        <p:txBody>
          <a:bodyPr/>
          <a:lstStyle>
            <a:lvl1pPr>
              <a:defRPr smtClean="0">
                <a:solidFill>
                  <a:schemeClr val="bg1"/>
                </a:solidFill>
              </a:defRPr>
            </a:lvl1pPr>
          </a:lstStyle>
          <a:p>
            <a:pPr lvl="0"/>
            <a:r>
              <a:rPr lang="en-US" altLang="en-US" noProof="0"/>
              <a:t>Click to edit Master title style</a:t>
            </a:r>
          </a:p>
        </p:txBody>
      </p:sp>
      <p:sp>
        <p:nvSpPr>
          <p:cNvPr id="47107" name="Rectangle 3"/>
          <p:cNvSpPr>
            <a:spLocks noGrp="1" noChangeArrowheads="1"/>
          </p:cNvSpPr>
          <p:nvPr>
            <p:ph type="subTitle" idx="1"/>
          </p:nvPr>
        </p:nvSpPr>
        <p:spPr>
          <a:xfrm>
            <a:off x="1828800" y="1466850"/>
            <a:ext cx="8534400" cy="682625"/>
          </a:xfrm>
        </p:spPr>
        <p:txBody>
          <a:bodyPr/>
          <a:lstStyle>
            <a:lvl1pPr marL="0" indent="0" algn="ctr">
              <a:buFontTx/>
              <a:buNone/>
              <a:defRPr smtClean="0">
                <a:solidFill>
                  <a:schemeClr val="bg1"/>
                </a:solidFill>
              </a:defRPr>
            </a:lvl1pPr>
          </a:lstStyle>
          <a:p>
            <a:pPr lvl="0"/>
            <a:r>
              <a:rPr lang="en-US" altLang="en-US" noProof="0"/>
              <a:t>Click to edit Master subtitle style</a:t>
            </a:r>
          </a:p>
        </p:txBody>
      </p:sp>
      <p:sp>
        <p:nvSpPr>
          <p:cNvPr id="5" name="Date Placeholder 4"/>
          <p:cNvSpPr>
            <a:spLocks noGrp="1" noChangeArrowheads="1"/>
          </p:cNvSpPr>
          <p:nvPr>
            <p:ph type="dt" sz="half" idx="10"/>
          </p:nvPr>
        </p:nvSpPr>
        <p:spPr bwMode="auto">
          <a:xfrm>
            <a:off x="914400" y="6248400"/>
            <a:ext cx="2540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eaLnBrk="1" hangingPunct="1">
              <a:defRPr sz="1400">
                <a:latin typeface="Arial" charset="0"/>
                <a:ea typeface="+mn-ea"/>
              </a:defRPr>
            </a:lvl1pPr>
          </a:lstStyle>
          <a:p>
            <a:pPr>
              <a:defRPr/>
            </a:pPr>
            <a:endParaRPr lang="en-GB" altLang="en-US"/>
          </a:p>
        </p:txBody>
      </p:sp>
      <p:sp>
        <p:nvSpPr>
          <p:cNvPr id="6" name="Footer Placeholder 5"/>
          <p:cNvSpPr>
            <a:spLocks noGrp="1" noChangeArrowheads="1"/>
          </p:cNvSpPr>
          <p:nvPr>
            <p:ph type="ftr" sz="quarter" idx="11"/>
          </p:nvPr>
        </p:nvSpPr>
        <p:spPr bwMode="auto">
          <a:xfrm>
            <a:off x="4165600" y="6248400"/>
            <a:ext cx="38608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mn-ea"/>
              </a:defRPr>
            </a:lvl1pPr>
          </a:lstStyle>
          <a:p>
            <a:pPr>
              <a:defRPr/>
            </a:pPr>
            <a:endParaRPr lang="en-GB" altLang="en-US"/>
          </a:p>
        </p:txBody>
      </p:sp>
      <p:sp>
        <p:nvSpPr>
          <p:cNvPr id="7" name="Slide Number Placeholder 6"/>
          <p:cNvSpPr>
            <a:spLocks noGrp="1" noChangeArrowheads="1"/>
          </p:cNvSpPr>
          <p:nvPr>
            <p:ph type="sldNum" sz="quarter" idx="12"/>
          </p:nvPr>
        </p:nvSpPr>
        <p:spPr bwMode="auto">
          <a:xfrm>
            <a:off x="8737600" y="6248400"/>
            <a:ext cx="2540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3D8ACEA6-1FD5-4155-A96D-3B707E250ACD}" type="slidenum">
              <a:rPr lang="en-GB" altLang="en-US" smtClean="0"/>
              <a:pPr>
                <a:defRPr/>
              </a:pPr>
              <a:t>‹#›</a:t>
            </a:fld>
            <a:endParaRPr lang="en-GB" altLang="en-US"/>
          </a:p>
        </p:txBody>
      </p:sp>
    </p:spTree>
    <p:extLst>
      <p:ext uri="{BB962C8B-B14F-4D97-AF65-F5344CB8AC3E}">
        <p14:creationId xmlns:p14="http://schemas.microsoft.com/office/powerpoint/2010/main" val="3305008482"/>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5602" name="Rectangle 2"/>
          <p:cNvSpPr>
            <a:spLocks noGrp="1" noChangeArrowheads="1"/>
          </p:cNvSpPr>
          <p:nvPr>
            <p:ph type="ctrTitle"/>
          </p:nvPr>
        </p:nvSpPr>
        <p:spPr>
          <a:xfrm>
            <a:off x="914400" y="287338"/>
            <a:ext cx="10363200" cy="1143000"/>
          </a:xfrm>
        </p:spPr>
        <p:txBody>
          <a:bodyPr/>
          <a:lstStyle>
            <a:lvl1pPr>
              <a:defRPr/>
            </a:lvl1pPr>
          </a:lstStyle>
          <a:p>
            <a:r>
              <a:rPr lang="en-US"/>
              <a:t>Click to edit Master title style</a:t>
            </a:r>
          </a:p>
        </p:txBody>
      </p:sp>
      <p:sp>
        <p:nvSpPr>
          <p:cNvPr id="25603" name="Rectangle 3"/>
          <p:cNvSpPr>
            <a:spLocks noGrp="1" noChangeArrowheads="1"/>
          </p:cNvSpPr>
          <p:nvPr>
            <p:ph type="subTitle" idx="1"/>
          </p:nvPr>
        </p:nvSpPr>
        <p:spPr>
          <a:xfrm>
            <a:off x="922868" y="2427289"/>
            <a:ext cx="10367433" cy="1000125"/>
          </a:xfrm>
        </p:spPr>
        <p:txBody>
          <a:bodyPr/>
          <a:lstStyle>
            <a:lvl1pPr marL="0" indent="0" algn="ctr">
              <a:buFontTx/>
              <a:buNone/>
              <a:defRPr/>
            </a:lvl1pPr>
          </a:lstStyle>
          <a:p>
            <a:r>
              <a:rPr lang="en-US"/>
              <a:t>Click to edit Master subtitle style</a:t>
            </a:r>
          </a:p>
        </p:txBody>
      </p:sp>
      <p:sp>
        <p:nvSpPr>
          <p:cNvPr id="4" name="Date Placeholder 3"/>
          <p:cNvSpPr>
            <a:spLocks noGrp="1" noChangeArrowheads="1"/>
          </p:cNvSpPr>
          <p:nvPr>
            <p:ph type="dt" sz="half" idx="10"/>
          </p:nvPr>
        </p:nvSpPr>
        <p:spPr bwMode="auto">
          <a:xfrm>
            <a:off x="914400" y="6248400"/>
            <a:ext cx="2540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eaLnBrk="1" hangingPunct="1">
              <a:defRPr sz="1400">
                <a:latin typeface="Arial" charset="0"/>
                <a:ea typeface="+mn-ea"/>
              </a:defRPr>
            </a:lvl1pPr>
          </a:lstStyle>
          <a:p>
            <a:pPr>
              <a:defRPr/>
            </a:pPr>
            <a:endParaRPr lang="en-GB" altLang="en-US"/>
          </a:p>
        </p:txBody>
      </p:sp>
      <p:sp>
        <p:nvSpPr>
          <p:cNvPr id="5" name="Footer Placeholder 4"/>
          <p:cNvSpPr>
            <a:spLocks noGrp="1" noChangeArrowheads="1"/>
          </p:cNvSpPr>
          <p:nvPr>
            <p:ph type="ftr" sz="quarter" idx="11"/>
          </p:nvPr>
        </p:nvSpPr>
        <p:spPr bwMode="auto">
          <a:xfrm>
            <a:off x="4165600" y="6248400"/>
            <a:ext cx="38608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mn-ea"/>
              </a:defRPr>
            </a:lvl1pPr>
          </a:lstStyle>
          <a:p>
            <a:pPr>
              <a:defRPr/>
            </a:pPr>
            <a:endParaRPr lang="en-GB" altLang="en-US"/>
          </a:p>
        </p:txBody>
      </p:sp>
      <p:sp>
        <p:nvSpPr>
          <p:cNvPr id="6" name="Slide Number Placeholder 5"/>
          <p:cNvSpPr>
            <a:spLocks noGrp="1" noChangeArrowheads="1"/>
          </p:cNvSpPr>
          <p:nvPr>
            <p:ph type="sldNum" sz="quarter" idx="12"/>
          </p:nvPr>
        </p:nvSpPr>
        <p:spPr bwMode="auto">
          <a:xfrm>
            <a:off x="8737600" y="6248400"/>
            <a:ext cx="2540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5041CF40-00B0-48AD-8417-6FB776D2BA8A}" type="slidenum">
              <a:rPr lang="en-GB" altLang="en-US" smtClean="0"/>
              <a:pPr>
                <a:defRPr/>
              </a:pPr>
              <a:t>‹#›</a:t>
            </a:fld>
            <a:endParaRPr lang="en-GB" altLang="en-US"/>
          </a:p>
        </p:txBody>
      </p:sp>
    </p:spTree>
    <p:extLst>
      <p:ext uri="{BB962C8B-B14F-4D97-AF65-F5344CB8AC3E}">
        <p14:creationId xmlns:p14="http://schemas.microsoft.com/office/powerpoint/2010/main" val="1932966472"/>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08690961"/>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42561390"/>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17327531"/>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1331779"/>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Blue background">
    <p:spTree>
      <p:nvGrpSpPr>
        <p:cNvPr id="1" name=""/>
        <p:cNvGrpSpPr/>
        <p:nvPr/>
      </p:nvGrpSpPr>
      <p:grpSpPr>
        <a:xfrm>
          <a:off x="0" y="0"/>
          <a:ext cx="0" cy="0"/>
          <a:chOff x="0" y="0"/>
          <a:chExt cx="0" cy="0"/>
        </a:xfrm>
      </p:grpSpPr>
      <p:pic>
        <p:nvPicPr>
          <p:cNvPr id="4" name="Picture 11" descr="IMG_016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54050"/>
            <a:ext cx="11046884" cy="620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noFill/>
          <a:ln>
            <a:noFill/>
          </a:ln>
        </p:spPr>
        <p:txBody>
          <a:bodyPr/>
          <a:lstStyle/>
          <a:p>
            <a:r>
              <a:rPr lang="en-US"/>
              <a:t>Click to edit Master title style</a:t>
            </a:r>
            <a:endParaRPr lang="en-US" dirty="0"/>
          </a:p>
        </p:txBody>
      </p:sp>
      <p:sp>
        <p:nvSpPr>
          <p:cNvPr id="8" name="Text Placeholder 7"/>
          <p:cNvSpPr>
            <a:spLocks noGrp="1"/>
          </p:cNvSpPr>
          <p:nvPr>
            <p:ph type="body" sz="quarter" idx="13"/>
          </p:nvPr>
        </p:nvSpPr>
        <p:spPr>
          <a:xfrm>
            <a:off x="624417" y="1567865"/>
            <a:ext cx="10955867" cy="4551362"/>
          </a:xfrm>
          <a:noFill/>
          <a:ln>
            <a:noFill/>
          </a:ln>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4"/>
          </p:nvPr>
        </p:nvSpPr>
        <p:spPr bwMode="auto">
          <a:xfrm>
            <a:off x="609600" y="6245225"/>
            <a:ext cx="28448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eaLnBrk="1" hangingPunct="1">
              <a:defRPr sz="1400">
                <a:latin typeface="Arial" charset="0"/>
                <a:ea typeface="+mn-ea"/>
              </a:defRPr>
            </a:lvl1pPr>
          </a:lstStyle>
          <a:p>
            <a:pPr>
              <a:defRPr/>
            </a:pPr>
            <a:endParaRPr lang="en-GB" altLang="en-US"/>
          </a:p>
        </p:txBody>
      </p:sp>
      <p:sp>
        <p:nvSpPr>
          <p:cNvPr id="6" name="Footer Placeholder 4"/>
          <p:cNvSpPr>
            <a:spLocks noGrp="1"/>
          </p:cNvSpPr>
          <p:nvPr>
            <p:ph type="ftr" sz="quarter" idx="15"/>
          </p:nvPr>
        </p:nvSpPr>
        <p:spPr bwMode="auto">
          <a:xfrm>
            <a:off x="4165600" y="6245225"/>
            <a:ext cx="38608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mn-ea"/>
              </a:defRPr>
            </a:lvl1pPr>
          </a:lstStyle>
          <a:p>
            <a:pPr>
              <a:defRPr/>
            </a:pPr>
            <a:endParaRPr lang="en-GB" altLang="en-US"/>
          </a:p>
        </p:txBody>
      </p:sp>
      <p:sp>
        <p:nvSpPr>
          <p:cNvPr id="7" name="Slide Number Placeholder 5"/>
          <p:cNvSpPr>
            <a:spLocks noGrp="1"/>
          </p:cNvSpPr>
          <p:nvPr>
            <p:ph type="sldNum" sz="quarter" idx="16"/>
          </p:nvPr>
        </p:nvSpPr>
        <p:spPr bwMode="auto">
          <a:xfrm>
            <a:off x="8737600" y="6245225"/>
            <a:ext cx="28448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3D8ACEA6-1FD5-4155-A96D-3B707E250ACD}" type="slidenum">
              <a:rPr lang="en-GB" altLang="en-US" smtClean="0"/>
              <a:pPr>
                <a:defRPr/>
              </a:pPr>
              <a:t>‹#›</a:t>
            </a:fld>
            <a:endParaRPr lang="en-GB" altLang="en-US"/>
          </a:p>
        </p:txBody>
      </p:sp>
    </p:spTree>
    <p:extLst>
      <p:ext uri="{BB962C8B-B14F-4D97-AF65-F5344CB8AC3E}">
        <p14:creationId xmlns:p14="http://schemas.microsoft.com/office/powerpoint/2010/main" val="3049300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able Placeholder 2"/>
          <p:cNvSpPr>
            <a:spLocks noGrp="1"/>
          </p:cNvSpPr>
          <p:nvPr>
            <p:ph type="tbl" idx="1"/>
          </p:nvPr>
        </p:nvSpPr>
        <p:spPr>
          <a:xfrm>
            <a:off x="609600" y="1600201"/>
            <a:ext cx="10972800" cy="4525963"/>
          </a:xfrm>
        </p:spPr>
        <p:txBody>
          <a:bodyPr/>
          <a:lstStyle/>
          <a:p>
            <a:pPr lvl="0"/>
            <a:r>
              <a:rPr lang="en-US" noProof="0"/>
              <a:t>Click icon to add table</a:t>
            </a:r>
          </a:p>
        </p:txBody>
      </p:sp>
    </p:spTree>
    <p:extLst>
      <p:ext uri="{BB962C8B-B14F-4D97-AF65-F5344CB8AC3E}">
        <p14:creationId xmlns:p14="http://schemas.microsoft.com/office/powerpoint/2010/main" val="2337388539"/>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65651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1" descr="IMG_016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 y="654050"/>
            <a:ext cx="11046884" cy="620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09601" y="274638"/>
            <a:ext cx="1091141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Rectangle 3"/>
          <p:cNvSpPr>
            <a:spLocks noGrp="1" noChangeArrowheads="1"/>
          </p:cNvSpPr>
          <p:nvPr>
            <p:ph type="body" idx="1"/>
          </p:nvPr>
        </p:nvSpPr>
        <p:spPr bwMode="auto">
          <a:xfrm>
            <a:off x="609601" y="1600200"/>
            <a:ext cx="10911417" cy="484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Tree>
    <p:extLst>
      <p:ext uri="{BB962C8B-B14F-4D97-AF65-F5344CB8AC3E}">
        <p14:creationId xmlns:p14="http://schemas.microsoft.com/office/powerpoint/2010/main" val="3427135527"/>
      </p:ext>
    </p:extLst>
  </p:cSld>
  <p:clrMap bg1="lt1" tx1="dk1" bg2="lt2" tx2="dk2" accent1="accent1" accent2="accent2" accent3="accent3" accent4="accent4" accent5="accent5" accent6="accent6" hlink="hlink" folHlink="folHlink"/>
  <p:sldLayoutIdLst>
    <p:sldLayoutId id="2147483982" r:id="rId1"/>
    <p:sldLayoutId id="2147483983" r:id="rId2"/>
    <p:sldLayoutId id="2147483984" r:id="rId3"/>
    <p:sldLayoutId id="2147483985" r:id="rId4"/>
    <p:sldLayoutId id="2147483986" r:id="rId5"/>
    <p:sldLayoutId id="2147483987" r:id="rId6"/>
    <p:sldLayoutId id="2147483988" r:id="rId7"/>
    <p:sldLayoutId id="2147483989" r:id="rId8"/>
    <p:sldLayoutId id="2147483990" r:id="rId9"/>
  </p:sldLayoutIdLst>
  <p:transition>
    <p:wipe dir="r"/>
  </p:transition>
  <p:txStyles>
    <p:titleStyle>
      <a:lvl1pPr algn="ctr" rtl="0" eaLnBrk="1" fontAlgn="base" hangingPunct="1">
        <a:spcBef>
          <a:spcPct val="0"/>
        </a:spcBef>
        <a:spcAft>
          <a:spcPct val="0"/>
        </a:spcAft>
        <a:defRPr sz="4400">
          <a:solidFill>
            <a:schemeClr val="tx2"/>
          </a:solidFill>
          <a:latin typeface="+mj-lt"/>
          <a:ea typeface="MS PGothic" panose="020B0600070205080204" pitchFamily="34" charset="-128"/>
          <a:cs typeface="+mj-cs"/>
        </a:defRPr>
      </a:lvl1pPr>
      <a:lvl2pPr algn="ctr" rtl="0" eaLnBrk="1" fontAlgn="base" hangingPunct="1">
        <a:spcBef>
          <a:spcPct val="0"/>
        </a:spcBef>
        <a:spcAft>
          <a:spcPct val="0"/>
        </a:spcAft>
        <a:defRPr sz="4400">
          <a:solidFill>
            <a:schemeClr val="tx2"/>
          </a:solidFill>
          <a:latin typeface="Arial" charset="0"/>
          <a:ea typeface="MS PGothic" panose="020B0600070205080204" pitchFamily="34" charset="-128"/>
        </a:defRPr>
      </a:lvl2pPr>
      <a:lvl3pPr algn="ctr" rtl="0" eaLnBrk="1" fontAlgn="base" hangingPunct="1">
        <a:spcBef>
          <a:spcPct val="0"/>
        </a:spcBef>
        <a:spcAft>
          <a:spcPct val="0"/>
        </a:spcAft>
        <a:defRPr sz="4400">
          <a:solidFill>
            <a:schemeClr val="tx2"/>
          </a:solidFill>
          <a:latin typeface="Arial" charset="0"/>
          <a:ea typeface="MS PGothic" panose="020B0600070205080204" pitchFamily="34" charset="-128"/>
        </a:defRPr>
      </a:lvl3pPr>
      <a:lvl4pPr algn="ctr" rtl="0" eaLnBrk="1" fontAlgn="base" hangingPunct="1">
        <a:spcBef>
          <a:spcPct val="0"/>
        </a:spcBef>
        <a:spcAft>
          <a:spcPct val="0"/>
        </a:spcAft>
        <a:defRPr sz="4400">
          <a:solidFill>
            <a:schemeClr val="tx2"/>
          </a:solidFill>
          <a:latin typeface="Arial" charset="0"/>
          <a:ea typeface="MS PGothic" panose="020B0600070205080204" pitchFamily="34" charset="-128"/>
        </a:defRPr>
      </a:lvl4pPr>
      <a:lvl5pPr algn="ctr" rtl="0" eaLnBrk="1" fontAlgn="base" hangingPunct="1">
        <a:spcBef>
          <a:spcPct val="0"/>
        </a:spcBef>
        <a:spcAft>
          <a:spcPct val="0"/>
        </a:spcAft>
        <a:defRPr sz="4400">
          <a:solidFill>
            <a:schemeClr val="tx2"/>
          </a:solidFill>
          <a:latin typeface="Arial" charset="0"/>
          <a:ea typeface="MS PGothic" panose="020B0600070205080204" pitchFamily="34" charset="-128"/>
        </a:defRPr>
      </a:lvl5pPr>
      <a:lvl6pPr marL="457200" algn="ctr" rtl="0" eaLnBrk="1" fontAlgn="base" hangingPunct="1">
        <a:spcBef>
          <a:spcPct val="0"/>
        </a:spcBef>
        <a:spcAft>
          <a:spcPct val="0"/>
        </a:spcAft>
        <a:defRPr sz="4400">
          <a:solidFill>
            <a:schemeClr val="bg1"/>
          </a:solidFill>
          <a:latin typeface="Arial" charset="0"/>
        </a:defRPr>
      </a:lvl6pPr>
      <a:lvl7pPr marL="914400" algn="ctr" rtl="0" eaLnBrk="1" fontAlgn="base" hangingPunct="1">
        <a:spcBef>
          <a:spcPct val="0"/>
        </a:spcBef>
        <a:spcAft>
          <a:spcPct val="0"/>
        </a:spcAft>
        <a:defRPr sz="4400">
          <a:solidFill>
            <a:schemeClr val="bg1"/>
          </a:solidFill>
          <a:latin typeface="Arial" charset="0"/>
        </a:defRPr>
      </a:lvl7pPr>
      <a:lvl8pPr marL="1371600" algn="ctr" rtl="0" eaLnBrk="1" fontAlgn="base" hangingPunct="1">
        <a:spcBef>
          <a:spcPct val="0"/>
        </a:spcBef>
        <a:spcAft>
          <a:spcPct val="0"/>
        </a:spcAft>
        <a:defRPr sz="4400">
          <a:solidFill>
            <a:schemeClr val="bg1"/>
          </a:solidFill>
          <a:latin typeface="Arial" charset="0"/>
        </a:defRPr>
      </a:lvl8pPr>
      <a:lvl9pPr marL="1828800" algn="ctr" rtl="0" eaLnBrk="1" fontAlgn="base" hangingPunct="1">
        <a:spcBef>
          <a:spcPct val="0"/>
        </a:spcBef>
        <a:spcAft>
          <a:spcPct val="0"/>
        </a:spcAft>
        <a:defRPr sz="4400">
          <a:solidFill>
            <a:schemeClr val="bg1"/>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S PGothic" panose="020B0600070205080204" pitchFamily="34" charset="-128"/>
          <a:cs typeface="+mn-cs"/>
        </a:defRPr>
      </a:lvl1pPr>
      <a:lvl2pPr marL="742950" indent="-285750" algn="l" rtl="0" eaLnBrk="1" fontAlgn="base" hangingPunct="1">
        <a:spcBef>
          <a:spcPct val="20000"/>
        </a:spcBef>
        <a:spcAft>
          <a:spcPct val="0"/>
        </a:spcAft>
        <a:buChar char="–"/>
        <a:defRPr sz="2800">
          <a:solidFill>
            <a:schemeClr val="tx1"/>
          </a:solidFill>
          <a:latin typeface="+mn-lt"/>
          <a:ea typeface="MS PGothic" panose="020B0600070205080204" pitchFamily="34" charset="-128"/>
        </a:defRPr>
      </a:lvl2pPr>
      <a:lvl3pPr marL="1143000" indent="-228600" algn="l" rtl="0" eaLnBrk="1" fontAlgn="base" hangingPunct="1">
        <a:spcBef>
          <a:spcPct val="20000"/>
        </a:spcBef>
        <a:spcAft>
          <a:spcPct val="0"/>
        </a:spcAft>
        <a:buChar char="•"/>
        <a:defRPr sz="2400">
          <a:solidFill>
            <a:schemeClr val="tx1"/>
          </a:solidFill>
          <a:latin typeface="+mn-lt"/>
          <a:ea typeface="MS PGothic" panose="020B0600070205080204" pitchFamily="34" charset="-128"/>
        </a:defRPr>
      </a:lvl3pPr>
      <a:lvl4pPr marL="1600200" indent="-228600" algn="l" rtl="0" eaLnBrk="1" fontAlgn="base" hangingPunct="1">
        <a:spcBef>
          <a:spcPct val="20000"/>
        </a:spcBef>
        <a:spcAft>
          <a:spcPct val="0"/>
        </a:spcAft>
        <a:buChar char="–"/>
        <a:defRPr sz="2000">
          <a:solidFill>
            <a:schemeClr val="tx1"/>
          </a:solidFill>
          <a:latin typeface="+mn-lt"/>
          <a:ea typeface="MS PGothic" panose="020B0600070205080204" pitchFamily="34" charset="-128"/>
        </a:defRPr>
      </a:lvl4pPr>
      <a:lvl5pPr marL="2057400" indent="-228600" algn="l" rtl="0" eaLnBrk="1" fontAlgn="base" hangingPunct="1">
        <a:spcBef>
          <a:spcPct val="20000"/>
        </a:spcBef>
        <a:spcAft>
          <a:spcPct val="0"/>
        </a:spcAft>
        <a:buChar char="»"/>
        <a:defRPr sz="2000">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sz="2000">
          <a:solidFill>
            <a:schemeClr val="bg1"/>
          </a:solidFill>
          <a:latin typeface="+mn-lt"/>
          <a:ea typeface="ＭＳ Ｐゴシック" charset="-128"/>
        </a:defRPr>
      </a:lvl6pPr>
      <a:lvl7pPr marL="2971800" indent="-228600" algn="l" rtl="0" eaLnBrk="1" fontAlgn="base" hangingPunct="1">
        <a:spcBef>
          <a:spcPct val="20000"/>
        </a:spcBef>
        <a:spcAft>
          <a:spcPct val="0"/>
        </a:spcAft>
        <a:buChar char="»"/>
        <a:defRPr sz="2000">
          <a:solidFill>
            <a:schemeClr val="bg1"/>
          </a:solidFill>
          <a:latin typeface="+mn-lt"/>
          <a:ea typeface="ＭＳ Ｐゴシック" charset="-128"/>
        </a:defRPr>
      </a:lvl7pPr>
      <a:lvl8pPr marL="3429000" indent="-228600" algn="l" rtl="0" eaLnBrk="1" fontAlgn="base" hangingPunct="1">
        <a:spcBef>
          <a:spcPct val="20000"/>
        </a:spcBef>
        <a:spcAft>
          <a:spcPct val="0"/>
        </a:spcAft>
        <a:buChar char="»"/>
        <a:defRPr sz="2000">
          <a:solidFill>
            <a:schemeClr val="bg1"/>
          </a:solidFill>
          <a:latin typeface="+mn-lt"/>
          <a:ea typeface="ＭＳ Ｐゴシック" charset="-128"/>
        </a:defRPr>
      </a:lvl8pPr>
      <a:lvl9pPr marL="3886200" indent="-228600" algn="l" rtl="0" eaLnBrk="1" fontAlgn="base" hangingPunct="1">
        <a:spcBef>
          <a:spcPct val="20000"/>
        </a:spcBef>
        <a:spcAft>
          <a:spcPct val="0"/>
        </a:spcAft>
        <a:buChar char="»"/>
        <a:defRPr sz="2000">
          <a:solidFill>
            <a:schemeClr val="bg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3999" y="288235"/>
            <a:ext cx="9319591" cy="1162878"/>
          </a:xfrm>
        </p:spPr>
        <p:txBody>
          <a:bodyPr>
            <a:normAutofit/>
          </a:bodyPr>
          <a:lstStyle/>
          <a:p>
            <a:pPr algn="l"/>
            <a:r>
              <a:rPr lang="en-GB" sz="3200" b="1" dirty="0">
                <a:latin typeface="Calibri" panose="020F0502020204030204" pitchFamily="34" charset="0"/>
                <a:cs typeface="Calibri" panose="020F0502020204030204" pitchFamily="34" charset="0"/>
              </a:rPr>
              <a:t>Put yourself in the customers shoes</a:t>
            </a:r>
            <a:endParaRPr lang="en-GB" sz="3200" dirty="0">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1285461" y="1560443"/>
            <a:ext cx="10337442" cy="3975652"/>
          </a:xfrm>
        </p:spPr>
        <p:txBody>
          <a:bodyPr>
            <a:normAutofit/>
          </a:bodyPr>
          <a:lstStyle/>
          <a:p>
            <a:pPr marL="342900" indent="-342900" algn="just">
              <a:buFont typeface="Arial" panose="020B0604020202020204" pitchFamily="34" charset="0"/>
              <a:buChar char="•"/>
            </a:pPr>
            <a:r>
              <a:rPr lang="en-GB" sz="2000" dirty="0">
                <a:latin typeface="Calibri" panose="020F0502020204030204" pitchFamily="34" charset="0"/>
                <a:cs typeface="Calibri" panose="020F0502020204030204" pitchFamily="34" charset="0"/>
              </a:rPr>
              <a:t>I rely on 247 Cars to help with my shopping</a:t>
            </a:r>
          </a:p>
          <a:p>
            <a:pPr marL="342900" indent="-342900" algn="just">
              <a:buFont typeface="Arial" panose="020B0604020202020204" pitchFamily="34" charset="0"/>
              <a:buChar char="•"/>
            </a:pPr>
            <a:r>
              <a:rPr lang="en-GB" sz="2000" dirty="0">
                <a:latin typeface="Calibri" panose="020F0502020204030204" pitchFamily="34" charset="0"/>
                <a:cs typeface="Calibri" panose="020F0502020204030204" pitchFamily="34" charset="0"/>
              </a:rPr>
              <a:t>The only people I see each week is when I go to bingo on a Friday night.</a:t>
            </a:r>
          </a:p>
          <a:p>
            <a:pPr marL="342900" indent="-342900" algn="just">
              <a:buFont typeface="Arial" panose="020B0604020202020204" pitchFamily="34" charset="0"/>
              <a:buChar char="•"/>
            </a:pPr>
            <a:r>
              <a:rPr lang="en-GB" sz="2000" dirty="0">
                <a:latin typeface="Calibri" panose="020F0502020204030204" pitchFamily="34" charset="0"/>
                <a:cs typeface="Calibri" panose="020F0502020204030204" pitchFamily="34" charset="0"/>
              </a:rPr>
              <a:t>I have emotional issues and need assistance to get to school</a:t>
            </a:r>
          </a:p>
          <a:p>
            <a:pPr marL="342900" indent="-342900" algn="just">
              <a:buFont typeface="Arial" panose="020B0604020202020204" pitchFamily="34" charset="0"/>
              <a:buChar char="•"/>
            </a:pPr>
            <a:r>
              <a:rPr lang="en-GB" sz="2000" dirty="0">
                <a:latin typeface="Calibri" panose="020F0502020204030204" pitchFamily="34" charset="0"/>
                <a:cs typeface="Calibri" panose="020F0502020204030204" pitchFamily="34" charset="0"/>
              </a:rPr>
              <a:t>I have an exam</a:t>
            </a:r>
          </a:p>
          <a:p>
            <a:pPr marL="342900" indent="-342900" algn="just">
              <a:buFont typeface="Arial" panose="020B0604020202020204" pitchFamily="34" charset="0"/>
              <a:buChar char="•"/>
            </a:pPr>
            <a:r>
              <a:rPr lang="en-GB" sz="2000" dirty="0">
                <a:latin typeface="Calibri" panose="020F0502020204030204" pitchFamily="34" charset="0"/>
                <a:cs typeface="Calibri" panose="020F0502020204030204" pitchFamily="34" charset="0"/>
              </a:rPr>
              <a:t>I am worried about my doctors appointment</a:t>
            </a:r>
          </a:p>
          <a:p>
            <a:pPr marL="342900" indent="-342900" algn="just">
              <a:buFont typeface="Arial" panose="020B0604020202020204" pitchFamily="34" charset="0"/>
              <a:buChar char="•"/>
            </a:pPr>
            <a:r>
              <a:rPr lang="en-GB" sz="2000" dirty="0">
                <a:latin typeface="Calibri" panose="020F0502020204030204" pitchFamily="34" charset="0"/>
                <a:cs typeface="Calibri" panose="020F0502020204030204" pitchFamily="34" charset="0"/>
              </a:rPr>
              <a:t>I have an important business meeting, I am a potential 247 Account customer</a:t>
            </a:r>
          </a:p>
          <a:p>
            <a:pPr marL="342900" indent="-342900" algn="just">
              <a:buFont typeface="Arial" panose="020B0604020202020204" pitchFamily="34" charset="0"/>
              <a:buChar char="•"/>
            </a:pPr>
            <a:r>
              <a:rPr lang="en-GB" sz="2000" dirty="0">
                <a:latin typeface="Calibri" panose="020F0502020204030204" pitchFamily="34" charset="0"/>
                <a:cs typeface="Calibri" panose="020F0502020204030204" pitchFamily="34" charset="0"/>
              </a:rPr>
              <a:t>I need to get on that train</a:t>
            </a:r>
          </a:p>
          <a:p>
            <a:pPr marL="342900" indent="-342900" algn="just">
              <a:buFont typeface="Arial" panose="020B0604020202020204" pitchFamily="34" charset="0"/>
              <a:buChar char="•"/>
            </a:pPr>
            <a:r>
              <a:rPr lang="en-GB" sz="2000" dirty="0">
                <a:latin typeface="Calibri" panose="020F0502020204030204" pitchFamily="34" charset="0"/>
                <a:cs typeface="Calibri" panose="020F0502020204030204" pitchFamily="34" charset="0"/>
              </a:rPr>
              <a:t>We really need a safe method of transportation to help us settle into Student Life</a:t>
            </a:r>
          </a:p>
          <a:p>
            <a:pPr marL="342900" indent="-342900" algn="just">
              <a:buFont typeface="Arial" panose="020B0604020202020204" pitchFamily="34" charset="0"/>
              <a:buChar char="•"/>
            </a:pPr>
            <a:r>
              <a:rPr lang="en-GB" sz="2000" dirty="0">
                <a:latin typeface="Calibri" panose="020F0502020204030204" pitchFamily="34" charset="0"/>
                <a:cs typeface="Calibri" panose="020F0502020204030204" pitchFamily="34" charset="0"/>
              </a:rPr>
              <a:t>247 Cars helps me get home safely on a Friday night</a:t>
            </a:r>
          </a:p>
          <a:p>
            <a:pPr algn="l"/>
            <a:endParaRPr lang="en-GB" dirty="0"/>
          </a:p>
          <a:p>
            <a:endParaRPr lang="en-GB" dirty="0"/>
          </a:p>
        </p:txBody>
      </p:sp>
    </p:spTree>
    <p:extLst>
      <p:ext uri="{BB962C8B-B14F-4D97-AF65-F5344CB8AC3E}">
        <p14:creationId xmlns:p14="http://schemas.microsoft.com/office/powerpoint/2010/main" val="698728513"/>
      </p:ext>
    </p:extLst>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b="1" u="sng" dirty="0"/>
            </a:br>
            <a:r>
              <a:rPr lang="en-GB" sz="3600" b="1" u="sng" dirty="0">
                <a:latin typeface="Calibri" panose="020F0502020204030204" pitchFamily="34" charset="0"/>
              </a:rPr>
              <a:t>Airports</a:t>
            </a:r>
            <a:br>
              <a:rPr lang="en-GB" dirty="0"/>
            </a:br>
            <a:r>
              <a:rPr lang="en-GB" dirty="0"/>
              <a:t> </a:t>
            </a:r>
          </a:p>
        </p:txBody>
      </p:sp>
      <p:sp>
        <p:nvSpPr>
          <p:cNvPr id="3" name="Content Placeholder 2"/>
          <p:cNvSpPr>
            <a:spLocks noGrp="1"/>
          </p:cNvSpPr>
          <p:nvPr>
            <p:ph idx="1"/>
          </p:nvPr>
        </p:nvSpPr>
        <p:spPr>
          <a:xfrm>
            <a:off x="609601" y="1417638"/>
            <a:ext cx="10911417" cy="4845050"/>
          </a:xfrm>
        </p:spPr>
        <p:txBody>
          <a:bodyPr>
            <a:normAutofit/>
          </a:bodyPr>
          <a:lstStyle/>
          <a:p>
            <a:r>
              <a:rPr lang="en-GB" sz="2000" dirty="0">
                <a:latin typeface="Calibri" panose="020F0502020204030204" pitchFamily="34" charset="0"/>
              </a:rPr>
              <a:t>When you take out an Airport Job do not take the return money from the customer. All returns must be paid in advance via card payment, inform the customer politely that this is the procedure when booking return journeys from the airport</a:t>
            </a:r>
            <a:r>
              <a:rPr lang="en-GB" dirty="0"/>
              <a:t>.</a:t>
            </a:r>
          </a:p>
          <a:p>
            <a:pPr marL="0" indent="0">
              <a:buNone/>
            </a:pPr>
            <a:r>
              <a:rPr lang="en-GB" sz="3800" b="1" dirty="0"/>
              <a:t>                                    </a:t>
            </a:r>
            <a:r>
              <a:rPr lang="en-GB" b="1" u="sng" dirty="0">
                <a:latin typeface="Calibri" panose="020F0502020204030204" pitchFamily="34" charset="0"/>
              </a:rPr>
              <a:t>Rents</a:t>
            </a:r>
          </a:p>
          <a:p>
            <a:r>
              <a:rPr lang="en-GB" sz="2200" dirty="0">
                <a:latin typeface="Calibri" panose="020F0502020204030204" pitchFamily="34" charset="0"/>
              </a:rPr>
              <a:t>Rents must be paid by 18:00 every Tuesday.  Your money should be paid into the Payment Kiosk located at the entrance to the base room next to the Tea Vending Machine</a:t>
            </a:r>
          </a:p>
          <a:p>
            <a:r>
              <a:rPr lang="en-GB" sz="2200" dirty="0">
                <a:latin typeface="Calibri" panose="020F0502020204030204" pitchFamily="34" charset="0"/>
              </a:rPr>
              <a:t>The System will block you if you have not paid into the machine. The system works on a low balance scheme if you are showing any minus figure (even if it is 1 pence) the system will show you have a low  balance and you will be unable to log on</a:t>
            </a:r>
          </a:p>
          <a:p>
            <a:pPr marL="0" indent="0">
              <a:buNone/>
            </a:pPr>
            <a:endParaRPr lang="en-GB" dirty="0"/>
          </a:p>
        </p:txBody>
      </p:sp>
    </p:spTree>
    <p:extLst>
      <p:ext uri="{BB962C8B-B14F-4D97-AF65-F5344CB8AC3E}">
        <p14:creationId xmlns:p14="http://schemas.microsoft.com/office/powerpoint/2010/main" val="889637742"/>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b="1" dirty="0"/>
            </a:br>
            <a:br>
              <a:rPr lang="en-GB" b="1" dirty="0"/>
            </a:br>
            <a:r>
              <a:rPr lang="en-GB" sz="3600" b="1" dirty="0">
                <a:latin typeface="Calibri" panose="020F0502020204030204" pitchFamily="34" charset="0"/>
              </a:rPr>
              <a:t>If you get blocked what should you do??????</a:t>
            </a:r>
            <a:br>
              <a:rPr lang="en-GB" dirty="0"/>
            </a:br>
            <a:r>
              <a:rPr lang="en-GB" dirty="0"/>
              <a:t> </a:t>
            </a:r>
            <a:br>
              <a:rPr lang="en-GB" dirty="0"/>
            </a:br>
            <a:endParaRPr lang="en-GB" dirty="0"/>
          </a:p>
        </p:txBody>
      </p:sp>
      <p:sp>
        <p:nvSpPr>
          <p:cNvPr id="3" name="Content Placeholder 2"/>
          <p:cNvSpPr>
            <a:spLocks noGrp="1"/>
          </p:cNvSpPr>
          <p:nvPr>
            <p:ph idx="1"/>
          </p:nvPr>
        </p:nvSpPr>
        <p:spPr>
          <a:xfrm>
            <a:off x="609600" y="1417638"/>
            <a:ext cx="10911417" cy="3637722"/>
          </a:xfrm>
        </p:spPr>
        <p:txBody>
          <a:bodyPr>
            <a:normAutofit/>
          </a:bodyPr>
          <a:lstStyle/>
          <a:p>
            <a:r>
              <a:rPr lang="en-GB" sz="2000" dirty="0">
                <a:latin typeface="Calibri" panose="020F0502020204030204" pitchFamily="34" charset="0"/>
              </a:rPr>
              <a:t>If you have paid your rent for the previous week and you still get suspended, in most cases the drivers have made a error in judgement and they should visit the Payment Kiosk to see what there display balance is showing.</a:t>
            </a:r>
          </a:p>
          <a:p>
            <a:r>
              <a:rPr lang="en-GB" sz="2000" dirty="0">
                <a:latin typeface="Calibri" panose="020F0502020204030204" pitchFamily="34" charset="0"/>
              </a:rPr>
              <a:t>For example you pay a £90 for your rent every week and after you have been suspended for a low balance the machine is displaying £90.40. What this means is that the £90 is for next week however the £0.40 is from the previous week. In this instance you need to put £0.50 in machine to put yourselves into credit and the machine will within 5 minutes allow you to log on.</a:t>
            </a:r>
          </a:p>
          <a:p>
            <a:r>
              <a:rPr lang="en-GB" sz="2000" b="1" dirty="0">
                <a:latin typeface="Calibri" panose="020F0502020204030204" pitchFamily="34" charset="0"/>
              </a:rPr>
              <a:t>ONLY AND WHEN </a:t>
            </a:r>
            <a:r>
              <a:rPr lang="en-GB" sz="2000" dirty="0">
                <a:latin typeface="Calibri" panose="020F0502020204030204" pitchFamily="34" charset="0"/>
              </a:rPr>
              <a:t>you have completed the above steps, and you can still  not log on  then you can phone someone in management.</a:t>
            </a:r>
          </a:p>
          <a:p>
            <a:endParaRPr lang="en-GB" dirty="0"/>
          </a:p>
        </p:txBody>
      </p:sp>
    </p:spTree>
    <p:extLst>
      <p:ext uri="{BB962C8B-B14F-4D97-AF65-F5344CB8AC3E}">
        <p14:creationId xmlns:p14="http://schemas.microsoft.com/office/powerpoint/2010/main" val="1387541036"/>
      </p:ext>
    </p:extLst>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b="1" u="sng" dirty="0"/>
            </a:br>
            <a:br>
              <a:rPr lang="en-GB" b="1" u="sng" dirty="0"/>
            </a:br>
            <a:r>
              <a:rPr lang="en-GB" sz="3600" b="1" u="sng" dirty="0">
                <a:latin typeface="Calibri" panose="020F0502020204030204" pitchFamily="34" charset="0"/>
              </a:rPr>
              <a:t>Vehicle Signage</a:t>
            </a:r>
            <a:br>
              <a:rPr lang="en-GB" dirty="0"/>
            </a:br>
            <a:r>
              <a:rPr lang="en-GB" dirty="0"/>
              <a:t> </a:t>
            </a:r>
            <a:br>
              <a:rPr lang="en-GB" dirty="0"/>
            </a:br>
            <a:endParaRPr lang="en-GB" dirty="0"/>
          </a:p>
        </p:txBody>
      </p:sp>
      <p:sp>
        <p:nvSpPr>
          <p:cNvPr id="3" name="Content Placeholder 2"/>
          <p:cNvSpPr>
            <a:spLocks noGrp="1"/>
          </p:cNvSpPr>
          <p:nvPr>
            <p:ph idx="1"/>
          </p:nvPr>
        </p:nvSpPr>
        <p:spPr>
          <a:xfrm>
            <a:off x="609600" y="1417638"/>
            <a:ext cx="10911417" cy="4845050"/>
          </a:xfrm>
        </p:spPr>
        <p:txBody>
          <a:bodyPr>
            <a:normAutofit/>
          </a:bodyPr>
          <a:lstStyle/>
          <a:p>
            <a:r>
              <a:rPr lang="en-GB" sz="2000" dirty="0">
                <a:latin typeface="Calibri" panose="020F0502020204030204" pitchFamily="34" charset="0"/>
              </a:rPr>
              <a:t>Stickers are compulsory in our company and they must me displayed like the pictures below. If your car does not have the complete set of stickers like below we will consider you as without stickers. Unknowingly to you when you join us we give you a discount of £10 off your rent when you have a complete set of stickers.</a:t>
            </a:r>
          </a:p>
          <a:p>
            <a:r>
              <a:rPr lang="en-GB" sz="2000" dirty="0">
                <a:latin typeface="Calibri" panose="020F0502020204030204" pitchFamily="34" charset="0"/>
              </a:rPr>
              <a:t>If we find that you have removed or altered any part of the stickers you will find  your reduction has been removed without any notice.</a:t>
            </a:r>
          </a:p>
          <a:p>
            <a:r>
              <a:rPr lang="en-GB" sz="2000" dirty="0">
                <a:latin typeface="Calibri" panose="020F0502020204030204" pitchFamily="34" charset="0"/>
              </a:rPr>
              <a:t>Remember with Wolverhampton Licensing it is a requirement of the conditions that you must have them on and all the cars must be the same and you may only work for one company. (Magnetics are not allowed)</a:t>
            </a:r>
          </a:p>
          <a:p>
            <a:r>
              <a:rPr lang="en-GB" sz="2000" dirty="0">
                <a:latin typeface="Calibri" panose="020F0502020204030204" pitchFamily="34" charset="0"/>
              </a:rPr>
              <a:t>The rear should look like the picture below stickers on either side of the rear screen</a:t>
            </a:r>
          </a:p>
          <a:p>
            <a:r>
              <a:rPr lang="en-GB" sz="2000" dirty="0">
                <a:latin typeface="Calibri" panose="020F0502020204030204" pitchFamily="34" charset="0"/>
              </a:rPr>
              <a:t>The side door stickers should be displayed on  both front doors like the picture above.</a:t>
            </a:r>
          </a:p>
        </p:txBody>
      </p:sp>
    </p:spTree>
    <p:extLst>
      <p:ext uri="{BB962C8B-B14F-4D97-AF65-F5344CB8AC3E}">
        <p14:creationId xmlns:p14="http://schemas.microsoft.com/office/powerpoint/2010/main" val="3572055166"/>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b="1" u="sng" dirty="0"/>
            </a:br>
            <a:br>
              <a:rPr lang="en-GB" b="1" u="sng" dirty="0"/>
            </a:br>
            <a:r>
              <a:rPr lang="en-GB" sz="3600" b="1" u="sng" dirty="0">
                <a:latin typeface="Calibri" panose="020F0502020204030204" pitchFamily="34" charset="0"/>
              </a:rPr>
              <a:t>Some common complaints of drivers</a:t>
            </a:r>
            <a:br>
              <a:rPr lang="en-GB" dirty="0"/>
            </a:br>
            <a:r>
              <a:rPr lang="en-GB" dirty="0"/>
              <a:t> </a:t>
            </a:r>
            <a:br>
              <a:rPr lang="en-GB" dirty="0"/>
            </a:br>
            <a:endParaRPr lang="en-GB" dirty="0"/>
          </a:p>
        </p:txBody>
      </p:sp>
      <p:sp>
        <p:nvSpPr>
          <p:cNvPr id="3" name="Content Placeholder 2"/>
          <p:cNvSpPr>
            <a:spLocks noGrp="1"/>
          </p:cNvSpPr>
          <p:nvPr>
            <p:ph idx="1"/>
          </p:nvPr>
        </p:nvSpPr>
        <p:spPr>
          <a:xfrm>
            <a:off x="609601" y="1417638"/>
            <a:ext cx="11237842" cy="5271397"/>
          </a:xfrm>
        </p:spPr>
        <p:txBody>
          <a:bodyPr>
            <a:noAutofit/>
          </a:bodyPr>
          <a:lstStyle/>
          <a:p>
            <a:r>
              <a:rPr lang="en-GB" sz="2000" dirty="0">
                <a:latin typeface="Calibri" panose="020F0502020204030204" pitchFamily="34" charset="0"/>
              </a:rPr>
              <a:t>Q. I was first and all the drivers below have gone on jobs.  </a:t>
            </a:r>
          </a:p>
          <a:p>
            <a:r>
              <a:rPr lang="en-GB" sz="2000" dirty="0">
                <a:latin typeface="Calibri" panose="020F0502020204030204" pitchFamily="34" charset="0"/>
              </a:rPr>
              <a:t>A. A driver disappearing from a zone does not necessarily mean he has gone on a job, he could choose to go to a different zone to try his luck there, he could finish his shift and go home, he could be going on his school run. Please trust the System and the Management. ALL JOBS are giving out fairly.</a:t>
            </a:r>
          </a:p>
          <a:p>
            <a:r>
              <a:rPr lang="en-GB" sz="2000" dirty="0">
                <a:latin typeface="Calibri" panose="020F0502020204030204" pitchFamily="34" charset="0"/>
              </a:rPr>
              <a:t>Q. I was first in the zone and now I have moved to second position.</a:t>
            </a:r>
          </a:p>
          <a:p>
            <a:r>
              <a:rPr lang="en-GB" sz="2000" dirty="0" err="1">
                <a:latin typeface="Calibri" panose="020F0502020204030204" pitchFamily="34" charset="0"/>
              </a:rPr>
              <a:t>A.There</a:t>
            </a:r>
            <a:r>
              <a:rPr lang="en-GB" sz="2000" dirty="0">
                <a:latin typeface="Calibri" panose="020F0502020204030204" pitchFamily="34" charset="0"/>
              </a:rPr>
              <a:t> are a number of reasons this can happen. I will list a few however there can be many this is just to give you a few examples. </a:t>
            </a:r>
          </a:p>
          <a:p>
            <a:r>
              <a:rPr lang="en-GB" sz="2000" dirty="0">
                <a:latin typeface="Calibri" panose="020F0502020204030204" pitchFamily="34" charset="0"/>
              </a:rPr>
              <a:t>A car can be in a different zone in which he has had a no pick up, this means he is top rank in that Zone </a:t>
            </a:r>
          </a:p>
          <a:p>
            <a:r>
              <a:rPr lang="en-GB" sz="2000" dirty="0">
                <a:latin typeface="Calibri" panose="020F0502020204030204" pitchFamily="34" charset="0"/>
              </a:rPr>
              <a:t>And this top rank will follow him  to whichever zone he decides to go to until he is given a job.</a:t>
            </a:r>
          </a:p>
          <a:p>
            <a:r>
              <a:rPr lang="en-GB" sz="2000" dirty="0">
                <a:latin typeface="Calibri" panose="020F0502020204030204" pitchFamily="34" charset="0"/>
              </a:rPr>
              <a:t>Another example the system dispatches a job to a driver, shortly after  the customer phones and cancels the job, the dispatcher will cancel the job and this will automatically give driver top rank. If the operator has took a call he/she will normally message the driver telling him what has happened. However if the job is booked via our App and the customer cancels the taxi from the APP then we have no control </a:t>
            </a:r>
          </a:p>
        </p:txBody>
      </p:sp>
    </p:spTree>
    <p:extLst>
      <p:ext uri="{BB962C8B-B14F-4D97-AF65-F5344CB8AC3E}">
        <p14:creationId xmlns:p14="http://schemas.microsoft.com/office/powerpoint/2010/main" val="3603399205"/>
      </p:ext>
    </p:extLst>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b="1" u="sng" dirty="0"/>
            </a:br>
            <a:r>
              <a:rPr lang="en-GB" sz="3600" b="1" u="sng" dirty="0">
                <a:latin typeface="Calibri" panose="020F0502020204030204" pitchFamily="34" charset="0"/>
              </a:rPr>
              <a:t>Complaints</a:t>
            </a:r>
            <a:br>
              <a:rPr lang="en-GB" dirty="0"/>
            </a:br>
            <a:endParaRPr lang="en-GB" dirty="0"/>
          </a:p>
        </p:txBody>
      </p:sp>
      <p:sp>
        <p:nvSpPr>
          <p:cNvPr id="3" name="Content Placeholder 2"/>
          <p:cNvSpPr>
            <a:spLocks noGrp="1"/>
          </p:cNvSpPr>
          <p:nvPr>
            <p:ph idx="1"/>
          </p:nvPr>
        </p:nvSpPr>
        <p:spPr>
          <a:xfrm>
            <a:off x="609601" y="1417638"/>
            <a:ext cx="10911417" cy="4845050"/>
          </a:xfrm>
        </p:spPr>
        <p:txBody>
          <a:bodyPr>
            <a:normAutofit/>
          </a:bodyPr>
          <a:lstStyle/>
          <a:p>
            <a:r>
              <a:rPr lang="en-GB" sz="2000" dirty="0">
                <a:latin typeface="Calibri" panose="020F0502020204030204" pitchFamily="34" charset="0"/>
              </a:rPr>
              <a:t>As an Organisation, Call Operator, Driver or Customer we don’t always get things right.  Mistakes and misunderstandings will happen, it’s the way of the world.</a:t>
            </a:r>
          </a:p>
          <a:p>
            <a:r>
              <a:rPr lang="en-GB" sz="2000" dirty="0">
                <a:latin typeface="Calibri" panose="020F0502020204030204" pitchFamily="34" charset="0"/>
              </a:rPr>
              <a:t>What really matters is how we resolve the issue.</a:t>
            </a:r>
          </a:p>
          <a:p>
            <a:r>
              <a:rPr lang="en-GB" sz="2000" dirty="0">
                <a:latin typeface="Calibri" panose="020F0502020204030204" pitchFamily="34" charset="0"/>
              </a:rPr>
              <a:t>All Call Centre staff are trained to deal with customer and driver issues.  Any issues with customers, we are here to help.  </a:t>
            </a:r>
            <a:r>
              <a:rPr lang="en-GB" sz="2000" u="sng" dirty="0">
                <a:latin typeface="Calibri" panose="020F0502020204030204" pitchFamily="34" charset="0"/>
              </a:rPr>
              <a:t>What to do</a:t>
            </a:r>
            <a:r>
              <a:rPr lang="en-GB" sz="2000" dirty="0">
                <a:latin typeface="Calibri" panose="020F0502020204030204" pitchFamily="34" charset="0"/>
              </a:rPr>
              <a:t>:</a:t>
            </a:r>
          </a:p>
          <a:p>
            <a:r>
              <a:rPr lang="en-GB" sz="2000" dirty="0">
                <a:latin typeface="Calibri" panose="020F0502020204030204" pitchFamily="34" charset="0"/>
              </a:rPr>
              <a:t>· Explain politely and calmly the issue</a:t>
            </a:r>
          </a:p>
          <a:p>
            <a:r>
              <a:rPr lang="en-GB" sz="2000" dirty="0">
                <a:latin typeface="Calibri" panose="020F0502020204030204" pitchFamily="34" charset="0"/>
              </a:rPr>
              <a:t>· Remember, we are a team and we will work together to resolve the issue.  Remain professional at all times</a:t>
            </a:r>
          </a:p>
          <a:p>
            <a:r>
              <a:rPr lang="en-GB" sz="2000" dirty="0">
                <a:latin typeface="Calibri" panose="020F0502020204030204" pitchFamily="34" charset="0"/>
              </a:rPr>
              <a:t>· We take all complaints very seriously. If you feel  as though you need to make a  complaint we will need it in writing </a:t>
            </a:r>
          </a:p>
          <a:p>
            <a:r>
              <a:rPr lang="en-GB" sz="2000" dirty="0">
                <a:latin typeface="Calibri" panose="020F0502020204030204" pitchFamily="34" charset="0"/>
              </a:rPr>
              <a:t>complaints@247-247.net  </a:t>
            </a:r>
          </a:p>
          <a:p>
            <a:r>
              <a:rPr lang="en-GB" sz="2000" dirty="0">
                <a:latin typeface="Calibri" panose="020F0502020204030204" pitchFamily="34" charset="0"/>
              </a:rPr>
              <a:t> We endeavour to reply to all complaints where</a:t>
            </a:r>
          </a:p>
        </p:txBody>
      </p:sp>
    </p:spTree>
    <p:extLst>
      <p:ext uri="{BB962C8B-B14F-4D97-AF65-F5344CB8AC3E}">
        <p14:creationId xmlns:p14="http://schemas.microsoft.com/office/powerpoint/2010/main" val="821409616"/>
      </p:ext>
    </p:extLst>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b="1" dirty="0">
                <a:latin typeface="Calibri" panose="020F0502020204030204" pitchFamily="34" charset="0"/>
              </a:rPr>
              <a:t>Agree</a:t>
            </a:r>
          </a:p>
        </p:txBody>
      </p:sp>
      <p:sp>
        <p:nvSpPr>
          <p:cNvPr id="3" name="Content Placeholder 2"/>
          <p:cNvSpPr>
            <a:spLocks noGrp="1"/>
          </p:cNvSpPr>
          <p:nvPr>
            <p:ph idx="1"/>
          </p:nvPr>
        </p:nvSpPr>
        <p:spPr>
          <a:xfrm>
            <a:off x="927652" y="1318246"/>
            <a:ext cx="10515600" cy="4351338"/>
          </a:xfrm>
        </p:spPr>
        <p:txBody>
          <a:bodyPr>
            <a:normAutofit/>
          </a:bodyPr>
          <a:lstStyle/>
          <a:p>
            <a:r>
              <a:rPr lang="en-GB" sz="2000" dirty="0">
                <a:latin typeface="Calibri" panose="020F0502020204030204" pitchFamily="34" charset="0"/>
              </a:rPr>
              <a:t>I have read and agree with the terms and conditions  and that you understand them and that you agree to be bound by them. I also agree that the terms and conditions can be changed at any time and it is my responsibility to keep up to date with these conditions and these will be available online  upon request.</a:t>
            </a:r>
          </a:p>
          <a:p>
            <a:pPr marL="0" indent="0">
              <a:buNone/>
            </a:pPr>
            <a:r>
              <a:rPr lang="en-GB" sz="2000" dirty="0">
                <a:latin typeface="Calibri" panose="020F0502020204030204" pitchFamily="34" charset="0"/>
              </a:rPr>
              <a:t> </a:t>
            </a:r>
          </a:p>
          <a:p>
            <a:r>
              <a:rPr lang="en-GB" sz="2000" dirty="0">
                <a:latin typeface="Calibri" panose="020F0502020204030204" pitchFamily="34" charset="0"/>
              </a:rPr>
              <a:t>Name:(Printed________________________________</a:t>
            </a:r>
          </a:p>
          <a:p>
            <a:pPr marL="0" indent="0">
              <a:buNone/>
            </a:pPr>
            <a:r>
              <a:rPr lang="en-GB" sz="2000" dirty="0">
                <a:latin typeface="Calibri" panose="020F0502020204030204" pitchFamily="34" charset="0"/>
              </a:rPr>
              <a:t> </a:t>
            </a:r>
          </a:p>
          <a:p>
            <a:r>
              <a:rPr lang="en-GB" sz="2000" dirty="0">
                <a:latin typeface="Calibri" panose="020F0502020204030204" pitchFamily="34" charset="0"/>
              </a:rPr>
              <a:t>Signed:(Dated)________________________________</a:t>
            </a:r>
          </a:p>
          <a:p>
            <a:pPr marL="0" indent="0">
              <a:buNone/>
            </a:pPr>
            <a:r>
              <a:rPr lang="en-GB" sz="2000" dirty="0">
                <a:latin typeface="Calibri" panose="020F0502020204030204" pitchFamily="34" charset="0"/>
              </a:rPr>
              <a:t> </a:t>
            </a:r>
          </a:p>
          <a:p>
            <a:r>
              <a:rPr lang="en-GB" sz="2000" dirty="0">
                <a:latin typeface="Calibri" panose="020F0502020204030204" pitchFamily="34" charset="0"/>
              </a:rPr>
              <a:t>Dated:_______________________________________</a:t>
            </a:r>
          </a:p>
          <a:p>
            <a:pPr marL="0" indent="0">
              <a:buNone/>
            </a:pPr>
            <a:r>
              <a:rPr lang="en-GB" sz="2000" dirty="0">
                <a:latin typeface="Calibri" panose="020F0502020204030204" pitchFamily="34" charset="0"/>
              </a:rPr>
              <a:t> </a:t>
            </a:r>
          </a:p>
          <a:p>
            <a:endParaRPr lang="en-GB" dirty="0"/>
          </a:p>
        </p:txBody>
      </p:sp>
    </p:spTree>
    <p:extLst>
      <p:ext uri="{BB962C8B-B14F-4D97-AF65-F5344CB8AC3E}">
        <p14:creationId xmlns:p14="http://schemas.microsoft.com/office/powerpoint/2010/main" val="440712166"/>
      </p:ext>
    </p:extLst>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23303"/>
            <a:ext cx="10515600" cy="766349"/>
          </a:xfrm>
        </p:spPr>
        <p:txBody>
          <a:bodyPr>
            <a:normAutofit fontScale="90000"/>
          </a:bodyPr>
          <a:lstStyle/>
          <a:p>
            <a:r>
              <a:rPr lang="en-GB" sz="3600" b="1" u="sng" dirty="0">
                <a:latin typeface="Calibri" panose="020F0502020204030204" pitchFamily="34" charset="0"/>
              </a:rPr>
              <a:t>What I do  if I want to leave</a:t>
            </a:r>
            <a:br>
              <a:rPr lang="en-GB" dirty="0"/>
            </a:br>
            <a:r>
              <a:rPr lang="en-GB" dirty="0"/>
              <a:t> </a:t>
            </a:r>
            <a:br>
              <a:rPr lang="en-GB" dirty="0"/>
            </a:br>
            <a:endParaRPr lang="en-GB" dirty="0"/>
          </a:p>
        </p:txBody>
      </p:sp>
      <p:sp>
        <p:nvSpPr>
          <p:cNvPr id="3" name="Content Placeholder 2"/>
          <p:cNvSpPr>
            <a:spLocks noGrp="1"/>
          </p:cNvSpPr>
          <p:nvPr>
            <p:ph idx="1"/>
          </p:nvPr>
        </p:nvSpPr>
        <p:spPr>
          <a:xfrm>
            <a:off x="838199" y="1212574"/>
            <a:ext cx="10919791" cy="4979503"/>
          </a:xfrm>
        </p:spPr>
        <p:txBody>
          <a:bodyPr>
            <a:noAutofit/>
          </a:bodyPr>
          <a:lstStyle/>
          <a:p>
            <a:r>
              <a:rPr lang="en-GB" sz="2000" dirty="0">
                <a:latin typeface="Calibri" panose="020F0502020204030204" pitchFamily="34" charset="0"/>
              </a:rPr>
              <a:t>Please remember in the unlikely event you decide to leave us and you still are in possession of our equipment or services you are still duty bound to clear your rent.</a:t>
            </a:r>
          </a:p>
          <a:p>
            <a:r>
              <a:rPr lang="en-GB" sz="2000" dirty="0">
                <a:latin typeface="Calibri" panose="020F0502020204030204" pitchFamily="34" charset="0"/>
              </a:rPr>
              <a:t>Some of the things included in this is you have our PDA, you have our Sim Card or you have our Activation Code.</a:t>
            </a:r>
          </a:p>
          <a:p>
            <a:r>
              <a:rPr lang="en-GB" sz="2000" dirty="0">
                <a:latin typeface="Calibri" panose="020F0502020204030204" pitchFamily="34" charset="0"/>
              </a:rPr>
              <a:t>Your Notice can be given at any time and will start on the next coming Monday and the notice will be one week from that Monday.</a:t>
            </a:r>
          </a:p>
          <a:p>
            <a:r>
              <a:rPr lang="en-GB" sz="2000" dirty="0">
                <a:latin typeface="Calibri" panose="020F0502020204030204" pitchFamily="34" charset="0"/>
              </a:rPr>
              <a:t>Please fill in the this part and hand it in to a manager only</a:t>
            </a:r>
          </a:p>
          <a:p>
            <a:r>
              <a:rPr lang="en-GB" sz="2000" dirty="0">
                <a:latin typeface="Calibri" panose="020F0502020204030204" pitchFamily="34" charset="0"/>
              </a:rPr>
              <a:t>Date of Notice________________________________</a:t>
            </a:r>
          </a:p>
          <a:p>
            <a:r>
              <a:rPr lang="en-GB" sz="2000" dirty="0">
                <a:latin typeface="Calibri" panose="020F0502020204030204" pitchFamily="34" charset="0"/>
              </a:rPr>
              <a:t>Date of First Monday___________________________</a:t>
            </a:r>
          </a:p>
          <a:p>
            <a:r>
              <a:rPr lang="en-GB" sz="2000" dirty="0">
                <a:latin typeface="Calibri" panose="020F0502020204030204" pitchFamily="34" charset="0"/>
              </a:rPr>
              <a:t>Leaving Date__________________________________</a:t>
            </a:r>
          </a:p>
          <a:p>
            <a:r>
              <a:rPr lang="en-GB" sz="2000" dirty="0">
                <a:latin typeface="Calibri" panose="020F0502020204030204" pitchFamily="34" charset="0"/>
              </a:rPr>
              <a:t>Handed in to__________________________________</a:t>
            </a:r>
          </a:p>
          <a:p>
            <a:r>
              <a:rPr lang="en-GB" sz="2000" b="1" u="sng" dirty="0" err="1">
                <a:latin typeface="Calibri" panose="020F0502020204030204" pitchFamily="34" charset="0"/>
              </a:rPr>
              <a:t>Intenal</a:t>
            </a:r>
            <a:r>
              <a:rPr lang="en-GB" sz="2000" b="1" u="sng" dirty="0">
                <a:latin typeface="Calibri" panose="020F0502020204030204" pitchFamily="34" charset="0"/>
              </a:rPr>
              <a:t> Use Only</a:t>
            </a:r>
            <a:endParaRPr lang="en-GB" sz="2000" dirty="0">
              <a:latin typeface="Calibri" panose="020F0502020204030204" pitchFamily="34" charset="0"/>
            </a:endParaRPr>
          </a:p>
          <a:p>
            <a:r>
              <a:rPr lang="en-GB" sz="2000" dirty="0">
                <a:latin typeface="Calibri" panose="020F0502020204030204" pitchFamily="34" charset="0"/>
              </a:rPr>
              <a:t>Equipment Services Returned Date_________________________________________________________________</a:t>
            </a:r>
          </a:p>
        </p:txBody>
      </p:sp>
    </p:spTree>
    <p:extLst>
      <p:ext uri="{BB962C8B-B14F-4D97-AF65-F5344CB8AC3E}">
        <p14:creationId xmlns:p14="http://schemas.microsoft.com/office/powerpoint/2010/main" val="1904702033"/>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74643"/>
            <a:ext cx="10515600" cy="816045"/>
          </a:xfrm>
        </p:spPr>
        <p:txBody>
          <a:bodyPr>
            <a:normAutofit fontScale="90000"/>
          </a:bodyPr>
          <a:lstStyle/>
          <a:p>
            <a:br>
              <a:rPr lang="en-GB" b="1" dirty="0"/>
            </a:br>
            <a:r>
              <a:rPr lang="en-GB" sz="3600" b="1" dirty="0">
                <a:latin typeface="Calibri" panose="020F0502020204030204" pitchFamily="34" charset="0"/>
                <a:cs typeface="Calibri" panose="020F0502020204030204" pitchFamily="34" charset="0"/>
              </a:rPr>
              <a:t>Remember at 247 we are a team, working together to provide a positive service to our customers</a:t>
            </a:r>
            <a:br>
              <a:rPr lang="en-GB" dirty="0"/>
            </a:br>
            <a:r>
              <a:rPr lang="en-GB" dirty="0"/>
              <a:t> </a:t>
            </a:r>
            <a:br>
              <a:rPr lang="en-GB" dirty="0"/>
            </a:br>
            <a:endParaRPr lang="en-GB" dirty="0"/>
          </a:p>
        </p:txBody>
      </p:sp>
      <p:sp>
        <p:nvSpPr>
          <p:cNvPr id="3" name="Content Placeholder 2"/>
          <p:cNvSpPr>
            <a:spLocks noGrp="1"/>
          </p:cNvSpPr>
          <p:nvPr>
            <p:ph idx="1"/>
          </p:nvPr>
        </p:nvSpPr>
        <p:spPr>
          <a:xfrm>
            <a:off x="609601" y="1893194"/>
            <a:ext cx="10911417" cy="4552056"/>
          </a:xfrm>
        </p:spPr>
        <p:txBody>
          <a:bodyPr>
            <a:noAutofit/>
          </a:bodyPr>
          <a:lstStyle/>
          <a:p>
            <a:pPr algn="just"/>
            <a:r>
              <a:rPr lang="en-GB" sz="2000" dirty="0">
                <a:latin typeface="Calibri" panose="020F0502020204030204" pitchFamily="34" charset="0"/>
                <a:cs typeface="Calibri" panose="020F0502020204030204" pitchFamily="34" charset="0"/>
              </a:rPr>
              <a:t>Do not argue with customers, if we can resolve it in a positive way we will keep that customer</a:t>
            </a:r>
          </a:p>
          <a:p>
            <a:pPr algn="just"/>
            <a:r>
              <a:rPr lang="en-GB" sz="2000" dirty="0">
                <a:latin typeface="Calibri" panose="020F0502020204030204" pitchFamily="34" charset="0"/>
                <a:cs typeface="Calibri" panose="020F0502020204030204" pitchFamily="34" charset="0"/>
              </a:rPr>
              <a:t>Be professional and complimentary of 247 Cars, apologise for lateness (even if you have only just got the job)</a:t>
            </a:r>
          </a:p>
          <a:p>
            <a:pPr algn="just"/>
            <a:r>
              <a:rPr lang="en-GB" sz="2000" dirty="0">
                <a:latin typeface="Calibri" panose="020F0502020204030204" pitchFamily="34" charset="0"/>
                <a:cs typeface="Calibri" panose="020F0502020204030204" pitchFamily="34" charset="0"/>
              </a:rPr>
              <a:t>Ask the customer to check for their belongings</a:t>
            </a:r>
          </a:p>
          <a:p>
            <a:pPr algn="just"/>
            <a:r>
              <a:rPr lang="en-GB" sz="2000" dirty="0">
                <a:latin typeface="Calibri" panose="020F0502020204030204" pitchFamily="34" charset="0"/>
                <a:cs typeface="Calibri" panose="020F0502020204030204" pitchFamily="34" charset="0"/>
              </a:rPr>
              <a:t>Do not make or take personal phone calls while the passenger is in the vehicle</a:t>
            </a:r>
          </a:p>
          <a:p>
            <a:pPr algn="just"/>
            <a:r>
              <a:rPr lang="en-GB" sz="2000" dirty="0">
                <a:latin typeface="Calibri" panose="020F0502020204030204" pitchFamily="34" charset="0"/>
                <a:cs typeface="Calibri" panose="020F0502020204030204" pitchFamily="34" charset="0"/>
              </a:rPr>
              <a:t>Avoid conversations about politics or religion</a:t>
            </a:r>
          </a:p>
          <a:p>
            <a:pPr algn="just"/>
            <a:r>
              <a:rPr lang="en-GB" sz="2000" dirty="0">
                <a:latin typeface="Calibri" panose="020F0502020204030204" pitchFamily="34" charset="0"/>
                <a:cs typeface="Calibri" panose="020F0502020204030204" pitchFamily="34" charset="0"/>
              </a:rPr>
              <a:t>Never ask passengers personal or private questions</a:t>
            </a:r>
          </a:p>
          <a:p>
            <a:pPr algn="just"/>
            <a:r>
              <a:rPr lang="en-GB" sz="2000" dirty="0">
                <a:latin typeface="Calibri" panose="020F0502020204030204" pitchFamily="34" charset="0"/>
                <a:cs typeface="Calibri" panose="020F0502020204030204" pitchFamily="34" charset="0"/>
              </a:rPr>
              <a:t>Never refuse a hiring (no matter what the fare)</a:t>
            </a:r>
          </a:p>
          <a:p>
            <a:pPr algn="just"/>
            <a:r>
              <a:rPr lang="en-GB" sz="2000" dirty="0">
                <a:latin typeface="Calibri" panose="020F0502020204030204" pitchFamily="34" charset="0"/>
                <a:cs typeface="Calibri" panose="020F0502020204030204" pitchFamily="34" charset="0"/>
              </a:rPr>
              <a:t>Flagging carries a £500 fine, a ban, 6 points and invalidations your insurance</a:t>
            </a:r>
          </a:p>
          <a:p>
            <a:pPr algn="just"/>
            <a:r>
              <a:rPr lang="en-GB" sz="2000" dirty="0">
                <a:latin typeface="Calibri" panose="020F0502020204030204" pitchFamily="34" charset="0"/>
                <a:cs typeface="Calibri" panose="020F0502020204030204" pitchFamily="34" charset="0"/>
              </a:rPr>
              <a:t>At the end of each journey, thank the customer and wish them a pleasant day / evening</a:t>
            </a:r>
          </a:p>
          <a:p>
            <a:pPr algn="just"/>
            <a:r>
              <a:rPr lang="en-GB" sz="2000" dirty="0">
                <a:latin typeface="Calibri" panose="020F0502020204030204" pitchFamily="34" charset="0"/>
                <a:cs typeface="Calibri" panose="020F0502020204030204" pitchFamily="34" charset="0"/>
              </a:rPr>
              <a:t>Politely request a review, if the customer has had a good experience.  </a:t>
            </a:r>
          </a:p>
        </p:txBody>
      </p:sp>
    </p:spTree>
    <p:extLst>
      <p:ext uri="{BB962C8B-B14F-4D97-AF65-F5344CB8AC3E}">
        <p14:creationId xmlns:p14="http://schemas.microsoft.com/office/powerpoint/2010/main" val="3527338743"/>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10748"/>
            <a:ext cx="10515600" cy="705678"/>
          </a:xfrm>
        </p:spPr>
        <p:txBody>
          <a:bodyPr>
            <a:normAutofit fontScale="90000"/>
          </a:bodyPr>
          <a:lstStyle/>
          <a:p>
            <a:br>
              <a:rPr lang="en-GB" b="1" dirty="0"/>
            </a:br>
            <a:r>
              <a:rPr lang="en-GB" sz="3100" b="1" dirty="0">
                <a:latin typeface="Calibri" panose="020F0502020204030204" pitchFamily="34" charset="0"/>
                <a:cs typeface="Calibri" panose="020F0502020204030204" pitchFamily="34" charset="0"/>
              </a:rPr>
              <a:t>You are the face of the company and should remain professional, polite and friendly at all times.</a:t>
            </a:r>
            <a:br>
              <a:rPr lang="en-GB" sz="3100" dirty="0">
                <a:latin typeface="Calibri" panose="020F0502020204030204" pitchFamily="34" charset="0"/>
                <a:cs typeface="Calibri" panose="020F0502020204030204" pitchFamily="34" charset="0"/>
              </a:rPr>
            </a:br>
            <a:r>
              <a:rPr lang="en-GB" sz="3100" dirty="0">
                <a:latin typeface="Calibri" panose="020F0502020204030204" pitchFamily="34" charset="0"/>
                <a:cs typeface="Calibri" panose="020F0502020204030204" pitchFamily="34" charset="0"/>
              </a:rPr>
              <a:t> </a:t>
            </a:r>
            <a:r>
              <a:rPr lang="en-GB" sz="3100" b="1" dirty="0">
                <a:latin typeface="Calibri" panose="020F0502020204030204" pitchFamily="34" charset="0"/>
                <a:cs typeface="Calibri" panose="020F0502020204030204" pitchFamily="34" charset="0"/>
              </a:rPr>
              <a:t>Driver Customer Care Standards:</a:t>
            </a:r>
            <a:br>
              <a:rPr lang="en-GB" dirty="0"/>
            </a:br>
            <a:r>
              <a:rPr lang="en-GB" dirty="0"/>
              <a:t> </a:t>
            </a:r>
            <a:br>
              <a:rPr lang="en-GB" dirty="0"/>
            </a:br>
            <a:br>
              <a:rPr lang="en-GB" dirty="0"/>
            </a:br>
            <a:endParaRPr lang="en-GB" dirty="0"/>
          </a:p>
        </p:txBody>
      </p:sp>
      <p:sp>
        <p:nvSpPr>
          <p:cNvPr id="3" name="Content Placeholder 2"/>
          <p:cNvSpPr>
            <a:spLocks noGrp="1"/>
          </p:cNvSpPr>
          <p:nvPr>
            <p:ph idx="1"/>
          </p:nvPr>
        </p:nvSpPr>
        <p:spPr>
          <a:xfrm>
            <a:off x="1017104" y="1863587"/>
            <a:ext cx="10515600" cy="3886200"/>
          </a:xfrm>
        </p:spPr>
        <p:txBody>
          <a:bodyPr>
            <a:normAutofit/>
          </a:bodyPr>
          <a:lstStyle/>
          <a:p>
            <a:endParaRPr lang="en-GB" sz="2400" dirty="0"/>
          </a:p>
          <a:p>
            <a:r>
              <a:rPr lang="en-GB" sz="2000" dirty="0">
                <a:latin typeface="Calibri" panose="020F0502020204030204" pitchFamily="34" charset="0"/>
                <a:cs typeface="Calibri" panose="020F0502020204030204" pitchFamily="34" charset="0"/>
              </a:rPr>
              <a:t>Always greet customers with a friendly welcome</a:t>
            </a:r>
          </a:p>
          <a:p>
            <a:r>
              <a:rPr lang="en-GB" sz="2000" dirty="0">
                <a:latin typeface="Calibri" panose="020F0502020204030204" pitchFamily="34" charset="0"/>
                <a:cs typeface="Calibri" panose="020F0502020204030204" pitchFamily="34" charset="0"/>
              </a:rPr>
              <a:t>Be clean, well presented.  There’s no excuse for poor personal hygiene</a:t>
            </a:r>
          </a:p>
          <a:p>
            <a:r>
              <a:rPr lang="en-GB" sz="2000" dirty="0">
                <a:latin typeface="Calibri" panose="020F0502020204030204" pitchFamily="34" charset="0"/>
                <a:cs typeface="Calibri" panose="020F0502020204030204" pitchFamily="34" charset="0"/>
              </a:rPr>
              <a:t>No Smoking</a:t>
            </a:r>
          </a:p>
          <a:p>
            <a:r>
              <a:rPr lang="en-GB" sz="2000" dirty="0">
                <a:latin typeface="Calibri" panose="020F0502020204030204" pitchFamily="34" charset="0"/>
                <a:cs typeface="Calibri" panose="020F0502020204030204" pitchFamily="34" charset="0"/>
              </a:rPr>
              <a:t>Ensure you have a clean presentable car. </a:t>
            </a:r>
          </a:p>
          <a:p>
            <a:r>
              <a:rPr lang="en-GB" sz="2000" dirty="0">
                <a:latin typeface="Calibri" panose="020F0502020204030204" pitchFamily="34" charset="0"/>
                <a:cs typeface="Calibri" panose="020F0502020204030204" pitchFamily="34" charset="0"/>
              </a:rPr>
              <a:t>Perform a safety check before each shift starts</a:t>
            </a:r>
          </a:p>
          <a:p>
            <a:r>
              <a:rPr lang="en-GB" sz="2000" dirty="0">
                <a:latin typeface="Calibri" panose="020F0502020204030204" pitchFamily="34" charset="0"/>
                <a:cs typeface="Calibri" panose="020F0502020204030204" pitchFamily="34" charset="0"/>
              </a:rPr>
              <a:t>Do not use your car horn to get the attention of your customer</a:t>
            </a:r>
          </a:p>
          <a:p>
            <a:r>
              <a:rPr lang="en-GB" sz="2000" dirty="0">
                <a:latin typeface="Calibri" panose="020F0502020204030204" pitchFamily="34" charset="0"/>
                <a:cs typeface="Calibri" panose="020F0502020204030204" pitchFamily="34" charset="0"/>
              </a:rPr>
              <a:t>Knock on the door or ring the bell respectfully</a:t>
            </a:r>
          </a:p>
          <a:p>
            <a:r>
              <a:rPr lang="en-GB" sz="2000" dirty="0">
                <a:latin typeface="Calibri" panose="020F0502020204030204" pitchFamily="34" charset="0"/>
                <a:cs typeface="Calibri" panose="020F0502020204030204" pitchFamily="34" charset="0"/>
              </a:rPr>
              <a:t>Be helpful, always assist you passengers with luggage</a:t>
            </a:r>
          </a:p>
        </p:txBody>
      </p:sp>
    </p:spTree>
    <p:extLst>
      <p:ext uri="{BB962C8B-B14F-4D97-AF65-F5344CB8AC3E}">
        <p14:creationId xmlns:p14="http://schemas.microsoft.com/office/powerpoint/2010/main" val="2110703760"/>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7530" y="1023730"/>
            <a:ext cx="10515600" cy="1083366"/>
          </a:xfrm>
        </p:spPr>
        <p:txBody>
          <a:bodyPr>
            <a:normAutofit fontScale="90000"/>
          </a:bodyPr>
          <a:lstStyle/>
          <a:p>
            <a:r>
              <a:rPr lang="en-GB" sz="3600" b="1" u="sng" dirty="0">
                <a:latin typeface="Calibri" panose="020F0502020204030204" pitchFamily="34" charset="0"/>
                <a:cs typeface="Calibri" panose="020F0502020204030204" pitchFamily="34" charset="0"/>
              </a:rPr>
              <a:t>Things you need to know</a:t>
            </a:r>
            <a:br>
              <a:rPr lang="en-GB" sz="3600" dirty="0">
                <a:latin typeface="Calibri" panose="020F0502020204030204" pitchFamily="34" charset="0"/>
                <a:cs typeface="Calibri" panose="020F0502020204030204" pitchFamily="34" charset="0"/>
              </a:rPr>
            </a:br>
            <a:r>
              <a:rPr lang="en-GB" sz="3600" b="1" u="sng" dirty="0">
                <a:latin typeface="Calibri" panose="020F0502020204030204" pitchFamily="34" charset="0"/>
                <a:cs typeface="Calibri" panose="020F0502020204030204" pitchFamily="34" charset="0"/>
              </a:rPr>
              <a:t>How it all works</a:t>
            </a:r>
            <a:br>
              <a:rPr lang="en-GB" dirty="0"/>
            </a:br>
            <a:r>
              <a:rPr lang="en-GB" dirty="0"/>
              <a:t> </a:t>
            </a:r>
            <a:br>
              <a:rPr lang="en-GB" dirty="0"/>
            </a:br>
            <a:endParaRPr lang="en-GB" dirty="0"/>
          </a:p>
        </p:txBody>
      </p:sp>
      <p:sp>
        <p:nvSpPr>
          <p:cNvPr id="3" name="Content Placeholder 2"/>
          <p:cNvSpPr>
            <a:spLocks noGrp="1"/>
          </p:cNvSpPr>
          <p:nvPr>
            <p:ph idx="1"/>
          </p:nvPr>
        </p:nvSpPr>
        <p:spPr>
          <a:xfrm>
            <a:off x="838200" y="1825624"/>
            <a:ext cx="10515600" cy="4366453"/>
          </a:xfrm>
        </p:spPr>
        <p:txBody>
          <a:bodyPr>
            <a:noAutofit/>
          </a:bodyPr>
          <a:lstStyle/>
          <a:p>
            <a:pPr algn="just"/>
            <a:r>
              <a:rPr lang="en-GB" sz="2000" dirty="0">
                <a:latin typeface="Calibri" panose="020F0502020204030204" pitchFamily="34" charset="0"/>
                <a:cs typeface="Calibri" panose="020F0502020204030204" pitchFamily="34" charset="0"/>
              </a:rPr>
              <a:t>Generally jobs are giving to the next driver in a particular zone, however there are exceptions, during busy peak periods this is changed to nearest car to a particular job. </a:t>
            </a:r>
          </a:p>
          <a:p>
            <a:pPr algn="just"/>
            <a:r>
              <a:rPr lang="en-GB" sz="2000" dirty="0">
                <a:latin typeface="Calibri" panose="020F0502020204030204" pitchFamily="34" charset="0"/>
                <a:cs typeface="Calibri" panose="020F0502020204030204" pitchFamily="34" charset="0"/>
              </a:rPr>
              <a:t>There are also some zones which are linked </a:t>
            </a:r>
            <a:r>
              <a:rPr lang="en-GB" sz="2000" dirty="0" err="1">
                <a:latin typeface="Calibri" panose="020F0502020204030204" pitchFamily="34" charset="0"/>
                <a:cs typeface="Calibri" panose="020F0502020204030204" pitchFamily="34" charset="0"/>
              </a:rPr>
              <a:t>e.g</a:t>
            </a:r>
            <a:r>
              <a:rPr lang="en-GB" sz="2000" dirty="0">
                <a:latin typeface="Calibri" panose="020F0502020204030204" pitchFamily="34" charset="0"/>
                <a:cs typeface="Calibri" panose="020F0502020204030204" pitchFamily="34" charset="0"/>
              </a:rPr>
              <a:t> Perry Hall, Pool Hayes and Ashmore Park, if a driver has been waiting more than 12 minutes any of these zones then that car will be first off in all three zones, this is to make sure drivers are not waiting for long periods in areas where we  have work. This is the same for </a:t>
            </a:r>
            <a:r>
              <a:rPr lang="en-GB" sz="2000" dirty="0" err="1">
                <a:latin typeface="Calibri" panose="020F0502020204030204" pitchFamily="34" charset="0"/>
                <a:cs typeface="Calibri" panose="020F0502020204030204" pitchFamily="34" charset="0"/>
              </a:rPr>
              <a:t>Alumwell</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Birchills</a:t>
            </a:r>
            <a:r>
              <a:rPr lang="en-GB" sz="2000" dirty="0">
                <a:latin typeface="Calibri" panose="020F0502020204030204" pitchFamily="34" charset="0"/>
                <a:cs typeface="Calibri" panose="020F0502020204030204" pitchFamily="34" charset="0"/>
              </a:rPr>
              <a:t> and </a:t>
            </a:r>
            <a:r>
              <a:rPr lang="en-GB" sz="2000" dirty="0" err="1">
                <a:latin typeface="Calibri" panose="020F0502020204030204" pitchFamily="34" charset="0"/>
                <a:cs typeface="Calibri" panose="020F0502020204030204" pitchFamily="34" charset="0"/>
              </a:rPr>
              <a:t>Beechdale</a:t>
            </a:r>
            <a:r>
              <a:rPr lang="en-GB" sz="2000" dirty="0">
                <a:latin typeface="Calibri" panose="020F0502020204030204" pitchFamily="34" charset="0"/>
                <a:cs typeface="Calibri" panose="020F0502020204030204" pitchFamily="34" charset="0"/>
              </a:rPr>
              <a:t>.</a:t>
            </a:r>
          </a:p>
          <a:p>
            <a:pPr algn="just"/>
            <a:r>
              <a:rPr lang="en-GB" sz="2000" dirty="0">
                <a:latin typeface="Calibri" panose="020F0502020204030204" pitchFamily="34" charset="0"/>
                <a:cs typeface="Calibri" panose="020F0502020204030204" pitchFamily="34" charset="0"/>
              </a:rPr>
              <a:t>Only pick up the job you have on your screen.</a:t>
            </a:r>
          </a:p>
        </p:txBody>
      </p:sp>
    </p:spTree>
    <p:extLst>
      <p:ext uri="{BB962C8B-B14F-4D97-AF65-F5344CB8AC3E}">
        <p14:creationId xmlns:p14="http://schemas.microsoft.com/office/powerpoint/2010/main" val="3940224612"/>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18251"/>
            <a:ext cx="10515600" cy="129209"/>
          </a:xfrm>
        </p:spPr>
        <p:txBody>
          <a:bodyPr>
            <a:normAutofit fontScale="90000"/>
          </a:bodyPr>
          <a:lstStyle/>
          <a:p>
            <a:r>
              <a:rPr lang="en-GB" sz="3600" b="1" dirty="0">
                <a:latin typeface="Calibri" panose="020F0502020204030204" pitchFamily="34" charset="0"/>
                <a:cs typeface="Calibri" panose="020F0502020204030204" pitchFamily="34" charset="0"/>
              </a:rPr>
              <a:t>IMPORTANT NOTE: Ghost Dispatches all Jobs not the telephone operator.</a:t>
            </a:r>
            <a:br>
              <a:rPr lang="en-GB" sz="3600" b="1" dirty="0">
                <a:latin typeface="Calibri" panose="020F0502020204030204" pitchFamily="34" charset="0"/>
                <a:cs typeface="Calibri" panose="020F0502020204030204" pitchFamily="34" charset="0"/>
              </a:rPr>
            </a:br>
            <a:br>
              <a:rPr lang="en-GB" sz="3600" b="1" dirty="0">
                <a:latin typeface="Calibri" panose="020F0502020204030204" pitchFamily="34" charset="0"/>
                <a:cs typeface="Calibri" panose="020F0502020204030204" pitchFamily="34" charset="0"/>
              </a:rPr>
            </a:br>
            <a:r>
              <a:rPr lang="en-GB" sz="3600" b="1" dirty="0">
                <a:latin typeface="Calibri" panose="020F0502020204030204" pitchFamily="34" charset="0"/>
                <a:cs typeface="Calibri" panose="020F0502020204030204" pitchFamily="34" charset="0"/>
              </a:rPr>
              <a:t>Recovering Jobs</a:t>
            </a:r>
            <a:br>
              <a:rPr lang="en-GB" sz="3600" b="1" u="sng" dirty="0"/>
            </a:br>
            <a:br>
              <a:rPr lang="en-GB" dirty="0"/>
            </a:br>
            <a:endParaRPr lang="en-GB" dirty="0"/>
          </a:p>
        </p:txBody>
      </p:sp>
      <p:sp>
        <p:nvSpPr>
          <p:cNvPr id="3" name="Content Placeholder 2"/>
          <p:cNvSpPr>
            <a:spLocks noGrp="1"/>
          </p:cNvSpPr>
          <p:nvPr>
            <p:ph idx="1"/>
          </p:nvPr>
        </p:nvSpPr>
        <p:spPr>
          <a:xfrm>
            <a:off x="838200" y="2633869"/>
            <a:ext cx="10515600" cy="3543093"/>
          </a:xfrm>
        </p:spPr>
        <p:txBody>
          <a:bodyPr/>
          <a:lstStyle/>
          <a:p>
            <a:pPr algn="just"/>
            <a:r>
              <a:rPr lang="en-GB" sz="2000" dirty="0">
                <a:latin typeface="Calibri" panose="020F0502020204030204" pitchFamily="34" charset="0"/>
                <a:cs typeface="Calibri" panose="020F0502020204030204" pitchFamily="34" charset="0"/>
              </a:rPr>
              <a:t>Jobs are sent to the nearest car.  Only recover jobs if there is a genuine reason.  Do not recover the job because you don’t fancy it, the customer will have to wait longer and you will get a 20 minute penalty where you will not be able to receive or bid for work, continue with the job you have. Remember these are your customers, cover the job today so you can keep it for tomorrow. </a:t>
            </a:r>
          </a:p>
          <a:p>
            <a:pPr marL="0" indent="0" algn="just">
              <a:buNone/>
            </a:pPr>
            <a:endParaRPr lang="en-GB"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49404091"/>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03242"/>
            <a:ext cx="10515600" cy="944219"/>
          </a:xfrm>
        </p:spPr>
        <p:txBody>
          <a:bodyPr>
            <a:normAutofit fontScale="90000"/>
          </a:bodyPr>
          <a:lstStyle/>
          <a:p>
            <a:r>
              <a:rPr lang="en-GB" sz="3600" b="1" u="sng" dirty="0">
                <a:latin typeface="Calibri" panose="020F0502020204030204" pitchFamily="34" charset="0"/>
                <a:cs typeface="Calibri" panose="020F0502020204030204" pitchFamily="34" charset="0"/>
              </a:rPr>
              <a:t>Bidding for work</a:t>
            </a:r>
            <a:br>
              <a:rPr lang="en-GB" dirty="0"/>
            </a:br>
            <a:r>
              <a:rPr lang="en-GB" dirty="0"/>
              <a:t> </a:t>
            </a:r>
            <a:br>
              <a:rPr lang="en-GB" dirty="0"/>
            </a:br>
            <a:endParaRPr lang="en-GB" dirty="0"/>
          </a:p>
        </p:txBody>
      </p:sp>
      <p:sp>
        <p:nvSpPr>
          <p:cNvPr id="3" name="Content Placeholder 2"/>
          <p:cNvSpPr>
            <a:spLocks noGrp="1"/>
          </p:cNvSpPr>
          <p:nvPr>
            <p:ph idx="1"/>
          </p:nvPr>
        </p:nvSpPr>
        <p:spPr/>
        <p:txBody>
          <a:bodyPr/>
          <a:lstStyle/>
          <a:p>
            <a:pPr algn="just"/>
            <a:r>
              <a:rPr lang="en-GB" sz="2000" dirty="0">
                <a:latin typeface="Calibri" panose="020F0502020204030204" pitchFamily="34" charset="0"/>
                <a:cs typeface="Calibri" panose="020F0502020204030204" pitchFamily="34" charset="0"/>
              </a:rPr>
              <a:t>This uses two methods simultaneously, firstly the fastest finger and secondly the nearest car, you have to be first position in both of these occasions to be successful on a bid. This is calculated over a 10 second period. Remember the PDA information is updated every 30 seconds so is not always live and accurate to the second.  Be sure when you bid, recovering a job after bidding is highly unprofessional puts drivers in a bad light.</a:t>
            </a:r>
          </a:p>
          <a:p>
            <a:endParaRPr lang="en-GB" dirty="0"/>
          </a:p>
        </p:txBody>
      </p:sp>
    </p:spTree>
    <p:extLst>
      <p:ext uri="{BB962C8B-B14F-4D97-AF65-F5344CB8AC3E}">
        <p14:creationId xmlns:p14="http://schemas.microsoft.com/office/powerpoint/2010/main" val="2588379314"/>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b="1" u="sng" dirty="0"/>
            </a:br>
            <a:br>
              <a:rPr lang="en-GB" b="1" u="sng" dirty="0"/>
            </a:br>
            <a:r>
              <a:rPr lang="en-GB" sz="3600" b="1" u="sng" dirty="0">
                <a:latin typeface="Calibri" panose="020F0502020204030204" pitchFamily="34" charset="0"/>
              </a:rPr>
              <a:t>Waiting Times</a:t>
            </a:r>
            <a:br>
              <a:rPr lang="en-GB" dirty="0"/>
            </a:br>
            <a:r>
              <a:rPr lang="en-GB" dirty="0"/>
              <a:t> </a:t>
            </a:r>
            <a:br>
              <a:rPr lang="en-GB" dirty="0"/>
            </a:br>
            <a:endParaRPr lang="en-GB" dirty="0"/>
          </a:p>
        </p:txBody>
      </p:sp>
      <p:sp>
        <p:nvSpPr>
          <p:cNvPr id="3" name="Content Placeholder 2"/>
          <p:cNvSpPr>
            <a:spLocks noGrp="1"/>
          </p:cNvSpPr>
          <p:nvPr>
            <p:ph idx="1"/>
          </p:nvPr>
        </p:nvSpPr>
        <p:spPr>
          <a:xfrm>
            <a:off x="609601" y="1417638"/>
            <a:ext cx="10911417" cy="4845050"/>
          </a:xfrm>
        </p:spPr>
        <p:txBody>
          <a:bodyPr>
            <a:normAutofit/>
          </a:bodyPr>
          <a:lstStyle/>
          <a:p>
            <a:pPr algn="just"/>
            <a:r>
              <a:rPr lang="en-GB" sz="2000" dirty="0">
                <a:latin typeface="Calibri" panose="020F0502020204030204" pitchFamily="34" charset="0"/>
              </a:rPr>
              <a:t>You can not press the No Job on the PDA for a particular job without waiting the correct amount of time.  That is 10 minutes for pre booked jobs and 8 minutes upon arrival of any other jobs. If the customer tells you they do not require the taxi any longer use the message icon on the app to let base know, remember the base will confirm with the passenger. Please only send one polite message as sending multiple messages quickly is rude and wont get you answered any quicker.</a:t>
            </a:r>
          </a:p>
          <a:p>
            <a:pPr algn="just"/>
            <a:r>
              <a:rPr lang="en-GB" sz="2000" dirty="0">
                <a:latin typeface="Calibri" panose="020F0502020204030204" pitchFamily="34" charset="0"/>
              </a:rPr>
              <a:t>Pay particular attention before pressing no job feature on Pre-Paid App Jobs or Pre-Paid Card Jobs, this is because once no job has been processed the customer automatically gets a refund within 3-5 working days. Now if a driver has arrived at a job and has pressed the no job feature on a Pre Paid Job and then customer phones back  and requires the taxi, the customers bank account will show that the fare has been taken out, however because the driver has pressed no job and the refund has automatically been issued this can cause confusion for our customers and they are very reluctant to make payment again and will most likely not use us again, as their online banking shows monies taken out.</a:t>
            </a:r>
          </a:p>
        </p:txBody>
      </p:sp>
    </p:spTree>
    <p:extLst>
      <p:ext uri="{BB962C8B-B14F-4D97-AF65-F5344CB8AC3E}">
        <p14:creationId xmlns:p14="http://schemas.microsoft.com/office/powerpoint/2010/main" val="3287816673"/>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b="1" u="sng" dirty="0"/>
            </a:br>
            <a:br>
              <a:rPr lang="en-GB" b="1" u="sng" dirty="0"/>
            </a:br>
            <a:r>
              <a:rPr lang="en-GB" sz="3600" b="1" u="sng" dirty="0">
                <a:latin typeface="Calibri" panose="020F0502020204030204" pitchFamily="34" charset="0"/>
              </a:rPr>
              <a:t>Account Work</a:t>
            </a:r>
            <a:br>
              <a:rPr lang="en-GB" sz="3600" dirty="0">
                <a:latin typeface="Calibri" panose="020F0502020204030204" pitchFamily="34" charset="0"/>
              </a:rPr>
            </a:br>
            <a:r>
              <a:rPr lang="en-GB" dirty="0"/>
              <a:t> </a:t>
            </a:r>
            <a:br>
              <a:rPr lang="en-GB" dirty="0"/>
            </a:br>
            <a:endParaRPr lang="en-GB" dirty="0"/>
          </a:p>
        </p:txBody>
      </p:sp>
      <p:sp>
        <p:nvSpPr>
          <p:cNvPr id="3" name="Content Placeholder 2"/>
          <p:cNvSpPr>
            <a:spLocks noGrp="1"/>
          </p:cNvSpPr>
          <p:nvPr>
            <p:ph idx="1"/>
          </p:nvPr>
        </p:nvSpPr>
        <p:spPr>
          <a:xfrm>
            <a:off x="1005418" y="1497635"/>
            <a:ext cx="10515600" cy="3780044"/>
          </a:xfrm>
        </p:spPr>
        <p:txBody>
          <a:bodyPr>
            <a:normAutofit/>
          </a:bodyPr>
          <a:lstStyle/>
          <a:p>
            <a:r>
              <a:rPr lang="en-GB" sz="2000" dirty="0">
                <a:latin typeface="Calibri" panose="020F0502020204030204" pitchFamily="34" charset="0"/>
              </a:rPr>
              <a:t>Account jobs are excellent jobs to get.  They are paid on account and then deducted from your rent money every week, the period for your accounts to be deducted off your rent is Monday to Sunday(Midnight) any thing after midnight on Sunday will be deducted from the following weeks rent .   Account jobs tend to be repeat, frequent bookings.  The customers tend to be polite and trouble free. </a:t>
            </a:r>
          </a:p>
          <a:p>
            <a:r>
              <a:rPr lang="en-GB" b="1" u="sng" dirty="0">
                <a:latin typeface="Calibri" panose="020F0502020204030204" pitchFamily="34" charset="0"/>
              </a:rPr>
              <a:t>Be Smart</a:t>
            </a:r>
          </a:p>
          <a:p>
            <a:r>
              <a:rPr lang="en-GB" sz="2000" dirty="0">
                <a:latin typeface="Calibri" panose="020F0502020204030204" pitchFamily="34" charset="0"/>
              </a:rPr>
              <a:t>It is mandatory to wear your uniform when you are at work.</a:t>
            </a:r>
          </a:p>
          <a:p>
            <a:r>
              <a:rPr lang="en-GB" sz="2000" dirty="0">
                <a:latin typeface="Calibri" panose="020F0502020204030204" pitchFamily="34" charset="0"/>
              </a:rPr>
              <a:t>Smart trousers, shirt and smart black shoes.  </a:t>
            </a:r>
          </a:p>
          <a:p>
            <a:pPr marL="0" indent="0">
              <a:buNone/>
            </a:pPr>
            <a:endParaRPr lang="en-GB" sz="2400" dirty="0"/>
          </a:p>
        </p:txBody>
      </p:sp>
    </p:spTree>
    <p:extLst>
      <p:ext uri="{BB962C8B-B14F-4D97-AF65-F5344CB8AC3E}">
        <p14:creationId xmlns:p14="http://schemas.microsoft.com/office/powerpoint/2010/main" val="596420187"/>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b="1" u="sng" dirty="0"/>
            </a:br>
            <a:r>
              <a:rPr lang="en-GB" sz="3600" b="1" u="sng" dirty="0">
                <a:latin typeface="Calibri" panose="020F0502020204030204" pitchFamily="34" charset="0"/>
              </a:rPr>
              <a:t>Reception Areas  (Hotel and Business)</a:t>
            </a:r>
            <a:br>
              <a:rPr lang="en-GB" dirty="0"/>
            </a:br>
            <a:endParaRPr lang="en-GB" dirty="0"/>
          </a:p>
        </p:txBody>
      </p:sp>
      <p:sp>
        <p:nvSpPr>
          <p:cNvPr id="3" name="Content Placeholder 2"/>
          <p:cNvSpPr>
            <a:spLocks noGrp="1"/>
          </p:cNvSpPr>
          <p:nvPr>
            <p:ph idx="1"/>
          </p:nvPr>
        </p:nvSpPr>
        <p:spPr>
          <a:xfrm>
            <a:off x="877956" y="1417637"/>
            <a:ext cx="10515600" cy="4694927"/>
          </a:xfrm>
        </p:spPr>
        <p:txBody>
          <a:bodyPr>
            <a:normAutofit fontScale="70000" lnSpcReduction="20000"/>
          </a:bodyPr>
          <a:lstStyle/>
          <a:p>
            <a:r>
              <a:rPr lang="en-GB" dirty="0">
                <a:latin typeface="Calibri" panose="020F0502020204030204" pitchFamily="34" charset="0"/>
              </a:rPr>
              <a:t>Go to the reception desk and politely ask for the passenger.</a:t>
            </a:r>
          </a:p>
          <a:p>
            <a:r>
              <a:rPr lang="en-GB" dirty="0">
                <a:latin typeface="Calibri" panose="020F0502020204030204" pitchFamily="34" charset="0"/>
              </a:rPr>
              <a:t>Be professional, do not interrupt the receptionist if they are on the phone or dealing with a customer.</a:t>
            </a:r>
          </a:p>
          <a:p>
            <a:r>
              <a:rPr lang="en-GB" dirty="0">
                <a:latin typeface="Calibri" panose="020F0502020204030204" pitchFamily="34" charset="0"/>
              </a:rPr>
              <a:t>Do not push in front of the queue.  Wait respectfully.</a:t>
            </a:r>
          </a:p>
          <a:p>
            <a:pPr marL="0" indent="0">
              <a:buNone/>
            </a:pPr>
            <a:endParaRPr lang="en-GB" dirty="0"/>
          </a:p>
          <a:p>
            <a:pPr marL="0" indent="0">
              <a:buNone/>
            </a:pPr>
            <a:r>
              <a:rPr lang="en-GB" sz="5100" b="1" dirty="0"/>
              <a:t>                                  </a:t>
            </a:r>
            <a:r>
              <a:rPr lang="en-GB" sz="5100" b="1" u="sng" dirty="0">
                <a:latin typeface="Calibri" panose="020F0502020204030204" pitchFamily="34" charset="0"/>
              </a:rPr>
              <a:t>Driver Line</a:t>
            </a:r>
          </a:p>
          <a:p>
            <a:r>
              <a:rPr lang="en-GB" dirty="0">
                <a:latin typeface="Calibri" panose="020F0502020204030204" pitchFamily="34" charset="0"/>
              </a:rPr>
              <a:t>The driver line phone number is </a:t>
            </a:r>
            <a:r>
              <a:rPr lang="en-GB" b="1" dirty="0">
                <a:latin typeface="Calibri" panose="020F0502020204030204" pitchFamily="34" charset="0"/>
              </a:rPr>
              <a:t>01902 458 840 </a:t>
            </a:r>
            <a:r>
              <a:rPr lang="en-GB" dirty="0">
                <a:latin typeface="Calibri" panose="020F0502020204030204" pitchFamily="34" charset="0"/>
              </a:rPr>
              <a:t>this is the only number you can  call if you want to speak to the base for any issue. If you ring any other number the operator will either transfer you to the driver line or you will be told to call the above number so please do not waste your time by calling any other number.</a:t>
            </a:r>
          </a:p>
          <a:p>
            <a:r>
              <a:rPr lang="en-GB" dirty="0">
                <a:latin typeface="Calibri" panose="020F0502020204030204" pitchFamily="34" charset="0"/>
              </a:rPr>
              <a:t>The driver line is only used for queries on jobs and not to listen to any complaints please see complaints section in this document if you need to make a complaint. Our staff are here to help, swearing or harassing our staff will not be accepted and you will be called  to a disciplinary.</a:t>
            </a:r>
          </a:p>
          <a:p>
            <a:pPr marL="0" indent="0">
              <a:buNone/>
            </a:pPr>
            <a:endParaRPr lang="en-GB" sz="3600" dirty="0"/>
          </a:p>
          <a:p>
            <a:pPr marL="0" indent="0">
              <a:buNone/>
            </a:pPr>
            <a:endParaRPr lang="en-GB" sz="4100"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2982055374"/>
      </p:ext>
    </p:extLst>
  </p:cSld>
  <p:clrMapOvr>
    <a:masterClrMapping/>
  </p:clrMapOvr>
  <p:transition>
    <p:wipe dir="r"/>
  </p:transition>
</p:sld>
</file>

<file path=ppt/theme/theme1.xml><?xml version="1.0" encoding="utf-8"?>
<a:theme xmlns:a="http://schemas.openxmlformats.org/drawingml/2006/main" name="00507">
  <a:themeElements>
    <a:clrScheme name="">
      <a:dk1>
        <a:srgbClr val="594747"/>
      </a:dk1>
      <a:lt1>
        <a:srgbClr val="FFFFFF"/>
      </a:lt1>
      <a:dk2>
        <a:srgbClr val="6A1E2F"/>
      </a:dk2>
      <a:lt2>
        <a:srgbClr val="67778E"/>
      </a:lt2>
      <a:accent1>
        <a:srgbClr val="982026"/>
      </a:accent1>
      <a:accent2>
        <a:srgbClr val="E8DBA6"/>
      </a:accent2>
      <a:accent3>
        <a:srgbClr val="FFFFFF"/>
      </a:accent3>
      <a:accent4>
        <a:srgbClr val="4B3B3B"/>
      </a:accent4>
      <a:accent5>
        <a:srgbClr val="CAABAC"/>
      </a:accent5>
      <a:accent6>
        <a:srgbClr val="D2C696"/>
      </a:accent6>
      <a:hlink>
        <a:srgbClr val="6B935F"/>
      </a:hlink>
      <a:folHlink>
        <a:srgbClr val="D28D5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AB57"/>
        </a:hlink>
        <a:folHlink>
          <a:srgbClr val="007B7E"/>
        </a:folHlink>
      </a:clrScheme>
      <a:clrMap bg1="lt1" tx1="dk1" bg2="lt2" tx2="dk2" accent1="accent1" accent2="accent2" accent3="accent3" accent4="accent4" accent5="accent5" accent6="accent6" hlink="hlink" folHlink="folHlink"/>
    </a:extraClrScheme>
    <a:extraClrScheme>
      <a:clrScheme name="Default Design 14">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9D3B"/>
        </a:hlink>
        <a:folHlink>
          <a:srgbClr val="007B7E"/>
        </a:folHlink>
      </a:clrScheme>
      <a:clrMap bg1="lt1" tx1="dk1" bg2="lt2" tx2="dk2" accent1="accent1" accent2="accent2" accent3="accent3" accent4="accent4" accent5="accent5" accent6="accent6" hlink="hlink" folHlink="folHlink"/>
    </a:extraClrScheme>
    <a:extraClrScheme>
      <a:clrScheme name="Default Design 15">
        <a:dk1>
          <a:srgbClr val="087280"/>
        </a:dk1>
        <a:lt1>
          <a:srgbClr val="F6F1EC"/>
        </a:lt1>
        <a:dk2>
          <a:srgbClr val="0347B5"/>
        </a:dk2>
        <a:lt2>
          <a:srgbClr val="8C8C8C"/>
        </a:lt2>
        <a:accent1>
          <a:srgbClr val="0DB6CC"/>
        </a:accent1>
        <a:accent2>
          <a:srgbClr val="62A97F"/>
        </a:accent2>
        <a:accent3>
          <a:srgbClr val="FAF7F4"/>
        </a:accent3>
        <a:accent4>
          <a:srgbClr val="06606C"/>
        </a:accent4>
        <a:accent5>
          <a:srgbClr val="AAD7E2"/>
        </a:accent5>
        <a:accent6>
          <a:srgbClr val="589972"/>
        </a:accent6>
        <a:hlink>
          <a:srgbClr val="CC630C"/>
        </a:hlink>
        <a:folHlink>
          <a:srgbClr val="802A08"/>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00507</Template>
  <TotalTime>189</TotalTime>
  <Words>2078</Words>
  <Application>Microsoft Office PowerPoint</Application>
  <PresentationFormat>Widescreen</PresentationFormat>
  <Paragraphs>109</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ＭＳ Ｐゴシック</vt:lpstr>
      <vt:lpstr>ＭＳ Ｐゴシック</vt:lpstr>
      <vt:lpstr>Arial</vt:lpstr>
      <vt:lpstr>Calibri</vt:lpstr>
      <vt:lpstr>00507</vt:lpstr>
      <vt:lpstr>Put yourself in the customers shoes</vt:lpstr>
      <vt:lpstr> Remember at 247 we are a team, working together to provide a positive service to our customers   </vt:lpstr>
      <vt:lpstr> You are the face of the company and should remain professional, polite and friendly at all times.  Driver Customer Care Standards:    </vt:lpstr>
      <vt:lpstr>Things you need to know How it all works   </vt:lpstr>
      <vt:lpstr>IMPORTANT NOTE: Ghost Dispatches all Jobs not the telephone operator.  Recovering Jobs  </vt:lpstr>
      <vt:lpstr>Bidding for work   </vt:lpstr>
      <vt:lpstr>  Waiting Times   </vt:lpstr>
      <vt:lpstr>  Account Work   </vt:lpstr>
      <vt:lpstr> Reception Areas  (Hotel and Business) </vt:lpstr>
      <vt:lpstr> Airports  </vt:lpstr>
      <vt:lpstr>  If you get blocked what should you do??????   </vt:lpstr>
      <vt:lpstr>  Vehicle Signage   </vt:lpstr>
      <vt:lpstr>  Some common complaints of drivers   </vt:lpstr>
      <vt:lpstr> Complaints </vt:lpstr>
      <vt:lpstr>Agree</vt:lpstr>
      <vt:lpstr>What I do  if I want to leave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Put yourself in the customers shoes:</dc:title>
  <dc:creator>Umer Nazir</dc:creator>
  <cp:lastModifiedBy>Windows User</cp:lastModifiedBy>
  <cp:revision>20</cp:revision>
  <dcterms:created xsi:type="dcterms:W3CDTF">2018-01-10T08:51:24Z</dcterms:created>
  <dcterms:modified xsi:type="dcterms:W3CDTF">2018-01-10T14:52:49Z</dcterms:modified>
</cp:coreProperties>
</file>